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311" r:id="rId2"/>
    <p:sldId id="294" r:id="rId3"/>
    <p:sldId id="297" r:id="rId4"/>
    <p:sldId id="298" r:id="rId5"/>
    <p:sldId id="256" r:id="rId6"/>
    <p:sldId id="261" r:id="rId7"/>
    <p:sldId id="268" r:id="rId8"/>
    <p:sldId id="299" r:id="rId9"/>
    <p:sldId id="269" r:id="rId10"/>
    <p:sldId id="300" r:id="rId11"/>
    <p:sldId id="274" r:id="rId12"/>
    <p:sldId id="273" r:id="rId13"/>
    <p:sldId id="275" r:id="rId14"/>
    <p:sldId id="257" r:id="rId15"/>
    <p:sldId id="258" r:id="rId16"/>
    <p:sldId id="301" r:id="rId17"/>
    <p:sldId id="260" r:id="rId18"/>
    <p:sldId id="262" r:id="rId19"/>
    <p:sldId id="263" r:id="rId20"/>
    <p:sldId id="264" r:id="rId21"/>
    <p:sldId id="265" r:id="rId22"/>
    <p:sldId id="266" r:id="rId23"/>
    <p:sldId id="278" r:id="rId24"/>
    <p:sldId id="276" r:id="rId25"/>
    <p:sldId id="277" r:id="rId26"/>
    <p:sldId id="308" r:id="rId27"/>
    <p:sldId id="309" r:id="rId28"/>
    <p:sldId id="286" r:id="rId29"/>
    <p:sldId id="282" r:id="rId30"/>
    <p:sldId id="283" r:id="rId31"/>
    <p:sldId id="284" r:id="rId32"/>
    <p:sldId id="287" r:id="rId33"/>
    <p:sldId id="302" r:id="rId34"/>
    <p:sldId id="288" r:id="rId35"/>
    <p:sldId id="289" r:id="rId36"/>
    <p:sldId id="290" r:id="rId37"/>
    <p:sldId id="291" r:id="rId38"/>
    <p:sldId id="303" r:id="rId39"/>
    <p:sldId id="292" r:id="rId40"/>
    <p:sldId id="293" r:id="rId41"/>
    <p:sldId id="306" r:id="rId42"/>
    <p:sldId id="295" r:id="rId43"/>
    <p:sldId id="304" r:id="rId44"/>
    <p:sldId id="305" r:id="rId45"/>
    <p:sldId id="310" r:id="rId46"/>
    <p:sldId id="30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129" d="100"/>
          <a:sy n="129" d="100"/>
        </p:scale>
        <p:origin x="-16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osheadler:Documents:Editorials:Chetty:Autocorrel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osheadler:Documents:Editorials:Chetty:Autocorrel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osheadler:Documents:Editorials:Chetty:Autocorrel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osheadler:Documents:Editorials:Chetty:Autocorre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lIns="2" anchor="ctr" anchorCtr="1">
            <a:spAutoFit/>
          </a:bodyPr>
          <a:lstStyle/>
          <a:p>
            <a:pPr>
              <a:defRPr/>
            </a:pPr>
            <a:r>
              <a:rPr lang="en-US" i="1" dirty="0">
                <a:solidFill>
                  <a:srgbClr val="008000"/>
                </a:solidFill>
              </a:rPr>
              <a:t>Correct</a:t>
            </a:r>
          </a:p>
          <a:p>
            <a:pPr>
              <a:defRPr/>
            </a:pPr>
            <a:r>
              <a:rPr lang="en-US" baseline="0" dirty="0" smtClean="0"/>
              <a:t>Employed Workers</a:t>
            </a:r>
            <a:endParaRPr lang="en-US" dirty="0"/>
          </a:p>
          <a:p>
            <a:pPr>
              <a:defRPr/>
            </a:pPr>
            <a:r>
              <a:rPr lang="en-US" dirty="0" smtClean="0"/>
              <a:t>Increase</a:t>
            </a:r>
            <a:r>
              <a:rPr lang="en-US" baseline="0" dirty="0" smtClean="0"/>
              <a:t> </a:t>
            </a:r>
            <a:r>
              <a:rPr lang="en-US" baseline="0" dirty="0"/>
              <a:t>of 1 in TVA==&gt;</a:t>
            </a:r>
          </a:p>
          <a:p>
            <a:pPr>
              <a:defRPr/>
            </a:pPr>
            <a:r>
              <a:rPr lang="en-US" baseline="0" dirty="0"/>
              <a:t>Decrease of  $70 in Income</a:t>
            </a:r>
            <a:endParaRPr lang="en-US" dirty="0"/>
          </a:p>
        </c:rich>
      </c:tx>
      <c:layout>
        <c:manualLayout>
          <c:xMode val="edge"/>
          <c:yMode val="edge"/>
          <c:x val="0.208241820942951"/>
          <c:y val="0.037037037037037"/>
        </c:manualLayout>
      </c:layout>
      <c:overlay val="0"/>
    </c:title>
    <c:autoTitleDeleted val="0"/>
    <c:plotArea>
      <c:layout/>
      <c:scatterChart>
        <c:scatterStyle val="lineMarker"/>
        <c:varyColors val="0"/>
        <c:ser>
          <c:idx val="0"/>
          <c:order val="0"/>
          <c:tx>
            <c:strRef>
              <c:f>'Regression 2'!$B$2</c:f>
              <c:strCache>
                <c:ptCount val="1"/>
                <c:pt idx="0">
                  <c:v>Income</c:v>
                </c:pt>
              </c:strCache>
            </c:strRef>
          </c:tx>
          <c:spPr>
            <a:ln w="47625">
              <a:noFill/>
            </a:ln>
          </c:spPr>
          <c:trendline>
            <c:trendlineType val="linear"/>
            <c:dispRSqr val="0"/>
            <c:dispEq val="0"/>
          </c:trendline>
          <c:xVal>
            <c:numRef>
              <c:f>'Regression 2'!$A$3:$A$6</c:f>
              <c:numCache>
                <c:formatCode>General</c:formatCode>
                <c:ptCount val="4"/>
                <c:pt idx="0">
                  <c:v>0.0</c:v>
                </c:pt>
                <c:pt idx="1">
                  <c:v>0.0</c:v>
                </c:pt>
                <c:pt idx="2">
                  <c:v>1.0</c:v>
                </c:pt>
                <c:pt idx="3">
                  <c:v>1.0</c:v>
                </c:pt>
              </c:numCache>
            </c:numRef>
          </c:xVal>
          <c:yVal>
            <c:numRef>
              <c:f>'Regression 2'!$B$3:$B$6</c:f>
              <c:numCache>
                <c:formatCode>General</c:formatCode>
                <c:ptCount val="4"/>
                <c:pt idx="0">
                  <c:v>80.0</c:v>
                </c:pt>
                <c:pt idx="1">
                  <c:v>200.0</c:v>
                </c:pt>
                <c:pt idx="2">
                  <c:v>40.0</c:v>
                </c:pt>
                <c:pt idx="3">
                  <c:v>100.0</c:v>
                </c:pt>
              </c:numCache>
            </c:numRef>
          </c:yVal>
          <c:smooth val="0"/>
        </c:ser>
        <c:ser>
          <c:idx val="1"/>
          <c:order val="1"/>
          <c:tx>
            <c:strRef>
              <c:f>'Regression 2'!$A$2</c:f>
              <c:strCache>
                <c:ptCount val="1"/>
                <c:pt idx="0">
                  <c:v>TVA</c:v>
                </c:pt>
              </c:strCache>
            </c:strRef>
          </c:tx>
          <c:spPr>
            <a:ln w="47625">
              <a:noFill/>
            </a:ln>
          </c:spPr>
          <c:xVal>
            <c:numRef>
              <c:f>'Regression 2'!$A$3:$A$6</c:f>
              <c:numCache>
                <c:formatCode>General</c:formatCode>
                <c:ptCount val="4"/>
                <c:pt idx="0">
                  <c:v>0.0</c:v>
                </c:pt>
                <c:pt idx="1">
                  <c:v>0.0</c:v>
                </c:pt>
                <c:pt idx="2">
                  <c:v>1.0</c:v>
                </c:pt>
                <c:pt idx="3">
                  <c:v>1.0</c:v>
                </c:pt>
              </c:numCache>
            </c:numRef>
          </c:xVal>
          <c:yVal>
            <c:numRef>
              <c:f>'Regression 2'!$A$3:$A$6</c:f>
              <c:numCache>
                <c:formatCode>General</c:formatCode>
                <c:ptCount val="4"/>
                <c:pt idx="0">
                  <c:v>0.0</c:v>
                </c:pt>
                <c:pt idx="1">
                  <c:v>0.0</c:v>
                </c:pt>
                <c:pt idx="2">
                  <c:v>1.0</c:v>
                </c:pt>
                <c:pt idx="3">
                  <c:v>1.0</c:v>
                </c:pt>
              </c:numCache>
            </c:numRef>
          </c:yVal>
          <c:smooth val="0"/>
        </c:ser>
        <c:ser>
          <c:idx val="2"/>
          <c:order val="2"/>
          <c:tx>
            <c:strRef>
              <c:f>'Regression 2'!$B$2</c:f>
              <c:strCache>
                <c:ptCount val="1"/>
                <c:pt idx="0">
                  <c:v>Income</c:v>
                </c:pt>
              </c:strCache>
            </c:strRef>
          </c:tx>
          <c:spPr>
            <a:ln w="47625">
              <a:noFill/>
            </a:ln>
          </c:spPr>
          <c:trendline>
            <c:trendlineType val="linear"/>
            <c:dispRSqr val="0"/>
            <c:dispEq val="1"/>
            <c:trendlineLbl>
              <c:layout>
                <c:manualLayout>
                  <c:x val="-0.132930196016468"/>
                  <c:y val="-0.128677092446777"/>
                </c:manualLayout>
              </c:layout>
              <c:numFmt formatCode="General" sourceLinked="0"/>
              <c:txPr>
                <a:bodyPr/>
                <a:lstStyle/>
                <a:p>
                  <a:pPr>
                    <a:defRPr sz="1600"/>
                  </a:pPr>
                  <a:endParaRPr lang="en-US"/>
                </a:p>
              </c:txPr>
            </c:trendlineLbl>
          </c:trendline>
          <c:xVal>
            <c:numRef>
              <c:f>'Regression 2'!$A$3:$A$6</c:f>
              <c:numCache>
                <c:formatCode>General</c:formatCode>
                <c:ptCount val="4"/>
                <c:pt idx="0">
                  <c:v>0.0</c:v>
                </c:pt>
                <c:pt idx="1">
                  <c:v>0.0</c:v>
                </c:pt>
                <c:pt idx="2">
                  <c:v>1.0</c:v>
                </c:pt>
                <c:pt idx="3">
                  <c:v>1.0</c:v>
                </c:pt>
              </c:numCache>
            </c:numRef>
          </c:xVal>
          <c:yVal>
            <c:numRef>
              <c:f>'Regression 2'!$B$3:$B$6</c:f>
              <c:numCache>
                <c:formatCode>General</c:formatCode>
                <c:ptCount val="4"/>
                <c:pt idx="0">
                  <c:v>80.0</c:v>
                </c:pt>
                <c:pt idx="1">
                  <c:v>200.0</c:v>
                </c:pt>
                <c:pt idx="2">
                  <c:v>40.0</c:v>
                </c:pt>
                <c:pt idx="3">
                  <c:v>100.0</c:v>
                </c:pt>
              </c:numCache>
            </c:numRef>
          </c:yVal>
          <c:smooth val="0"/>
        </c:ser>
        <c:dLbls>
          <c:showLegendKey val="0"/>
          <c:showVal val="0"/>
          <c:showCatName val="0"/>
          <c:showSerName val="0"/>
          <c:showPercent val="0"/>
          <c:showBubbleSize val="0"/>
        </c:dLbls>
        <c:axId val="-2093873592"/>
        <c:axId val="2080950584"/>
      </c:scatterChart>
      <c:valAx>
        <c:axId val="-2093873592"/>
        <c:scaling>
          <c:orientation val="minMax"/>
          <c:max val="1.0"/>
        </c:scaling>
        <c:delete val="0"/>
        <c:axPos val="b"/>
        <c:title>
          <c:tx>
            <c:rich>
              <a:bodyPr/>
              <a:lstStyle/>
              <a:p>
                <a:pPr>
                  <a:defRPr/>
                </a:pPr>
                <a:r>
                  <a:rPr lang="en-US" dirty="0"/>
                  <a:t>Teacher Value Added</a:t>
                </a:r>
              </a:p>
            </c:rich>
          </c:tx>
          <c:layout/>
          <c:overlay val="0"/>
        </c:title>
        <c:numFmt formatCode="General" sourceLinked="1"/>
        <c:majorTickMark val="out"/>
        <c:minorTickMark val="none"/>
        <c:tickLblPos val="nextTo"/>
        <c:crossAx val="2080950584"/>
        <c:crosses val="autoZero"/>
        <c:crossBetween val="midCat"/>
        <c:majorUnit val="1.0"/>
        <c:minorUnit val="0.04"/>
      </c:valAx>
      <c:valAx>
        <c:axId val="2080950584"/>
        <c:scaling>
          <c:orientation val="minMax"/>
        </c:scaling>
        <c:delete val="0"/>
        <c:axPos val="l"/>
        <c:majorGridlines/>
        <c:title>
          <c:tx>
            <c:rich>
              <a:bodyPr rot="-5400000" vert="horz"/>
              <a:lstStyle/>
              <a:p>
                <a:pPr>
                  <a:defRPr/>
                </a:pPr>
                <a:r>
                  <a:rPr lang="en-US" dirty="0"/>
                  <a:t>Income</a:t>
                </a:r>
              </a:p>
            </c:rich>
          </c:tx>
          <c:layout/>
          <c:overlay val="0"/>
        </c:title>
        <c:numFmt formatCode="General" sourceLinked="1"/>
        <c:majorTickMark val="out"/>
        <c:minorTickMark val="none"/>
        <c:tickLblPos val="nextTo"/>
        <c:crossAx val="-209387359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solidFill>
                  <a:srgbClr val="FF0000"/>
                </a:solidFill>
              </a:rPr>
              <a:t>Manipulation 1:</a:t>
            </a:r>
            <a:r>
              <a:rPr lang="en-US" baseline="0" dirty="0" smtClean="0">
                <a:solidFill>
                  <a:srgbClr val="FF0000"/>
                </a:solidFill>
              </a:rPr>
              <a:t>  </a:t>
            </a:r>
            <a:r>
              <a:rPr lang="en-US" dirty="0" smtClean="0">
                <a:solidFill>
                  <a:srgbClr val="FF0000"/>
                </a:solidFill>
              </a:rPr>
              <a:t>Add </a:t>
            </a:r>
            <a:r>
              <a:rPr lang="en-US" dirty="0">
                <a:solidFill>
                  <a:srgbClr val="FF0000"/>
                </a:solidFill>
              </a:rPr>
              <a:t>Non</a:t>
            </a:r>
            <a:r>
              <a:rPr lang="en-US" dirty="0" smtClean="0">
                <a:solidFill>
                  <a:srgbClr val="FF0000"/>
                </a:solidFill>
              </a:rPr>
              <a:t>-Filers</a:t>
            </a:r>
            <a:endParaRPr lang="en-US" dirty="0">
              <a:solidFill>
                <a:srgbClr val="FF0000"/>
              </a:solidFill>
            </a:endParaRPr>
          </a:p>
          <a:p>
            <a:pPr>
              <a:defRPr/>
            </a:pPr>
            <a:r>
              <a:rPr lang="en-US" dirty="0"/>
              <a:t>Increase of 1 in TVA==&gt;</a:t>
            </a:r>
          </a:p>
          <a:p>
            <a:pPr>
              <a:defRPr/>
            </a:pPr>
            <a:r>
              <a:rPr lang="en-US" dirty="0"/>
              <a:t>Decrease</a:t>
            </a:r>
            <a:r>
              <a:rPr lang="en-US" baseline="0" dirty="0"/>
              <a:t> of $23  in </a:t>
            </a:r>
            <a:r>
              <a:rPr lang="en-US" baseline="0" dirty="0" smtClean="0"/>
              <a:t>Income</a:t>
            </a:r>
          </a:p>
          <a:p>
            <a:pPr>
              <a:defRPr/>
            </a:pPr>
            <a:endParaRPr lang="en-US" dirty="0"/>
          </a:p>
        </c:rich>
      </c:tx>
      <c:layout>
        <c:manualLayout>
          <c:xMode val="edge"/>
          <c:yMode val="edge"/>
          <c:x val="0.179725503062117"/>
          <c:y val="0.0"/>
        </c:manualLayout>
      </c:layout>
      <c:overlay val="0"/>
    </c:title>
    <c:autoTitleDeleted val="0"/>
    <c:plotArea>
      <c:layout/>
      <c:scatterChart>
        <c:scatterStyle val="lineMarker"/>
        <c:varyColors val="0"/>
        <c:ser>
          <c:idx val="0"/>
          <c:order val="0"/>
          <c:spPr>
            <a:ln w="47625">
              <a:noFill/>
            </a:ln>
          </c:spPr>
          <c:trendline>
            <c:trendlineType val="linear"/>
            <c:dispRSqr val="0"/>
            <c:dispEq val="1"/>
            <c:trendlineLbl>
              <c:layout>
                <c:manualLayout>
                  <c:x val="-0.238400262467192"/>
                  <c:y val="-0.178024934383202"/>
                </c:manualLayout>
              </c:layout>
              <c:numFmt formatCode="General" sourceLinked="0"/>
              <c:txPr>
                <a:bodyPr/>
                <a:lstStyle/>
                <a:p>
                  <a:pPr>
                    <a:defRPr sz="1600"/>
                  </a:pPr>
                  <a:endParaRPr lang="en-US"/>
                </a:p>
              </c:txPr>
            </c:trendlineLbl>
          </c:trendline>
          <c:xVal>
            <c:numRef>
              <c:f>'Regression 2'!$D$3:$D$7</c:f>
              <c:numCache>
                <c:formatCode>General</c:formatCode>
                <c:ptCount val="5"/>
                <c:pt idx="0">
                  <c:v>0.0</c:v>
                </c:pt>
                <c:pt idx="1">
                  <c:v>0.0</c:v>
                </c:pt>
                <c:pt idx="2">
                  <c:v>0.0</c:v>
                </c:pt>
                <c:pt idx="3">
                  <c:v>1.0</c:v>
                </c:pt>
                <c:pt idx="4">
                  <c:v>1.0</c:v>
                </c:pt>
              </c:numCache>
            </c:numRef>
          </c:xVal>
          <c:yVal>
            <c:numRef>
              <c:f>'Regression 2'!$E$3:$E$7</c:f>
              <c:numCache>
                <c:formatCode>General</c:formatCode>
                <c:ptCount val="5"/>
                <c:pt idx="0">
                  <c:v>0.0</c:v>
                </c:pt>
                <c:pt idx="1">
                  <c:v>80.0</c:v>
                </c:pt>
                <c:pt idx="2">
                  <c:v>200.0</c:v>
                </c:pt>
                <c:pt idx="3">
                  <c:v>40.0</c:v>
                </c:pt>
                <c:pt idx="4">
                  <c:v>100.0</c:v>
                </c:pt>
              </c:numCache>
            </c:numRef>
          </c:yVal>
          <c:smooth val="0"/>
        </c:ser>
        <c:ser>
          <c:idx val="1"/>
          <c:order val="1"/>
          <c:tx>
            <c:strRef>
              <c:f>'Regression 2'!$D$2</c:f>
              <c:strCache>
                <c:ptCount val="1"/>
                <c:pt idx="0">
                  <c:v>TVA</c:v>
                </c:pt>
              </c:strCache>
            </c:strRef>
          </c:tx>
          <c:spPr>
            <a:ln w="47625">
              <a:noFill/>
            </a:ln>
          </c:spPr>
          <c:xVal>
            <c:numRef>
              <c:f>'Regression 2'!$D$3:$D$7</c:f>
              <c:numCache>
                <c:formatCode>General</c:formatCode>
                <c:ptCount val="5"/>
                <c:pt idx="0">
                  <c:v>0.0</c:v>
                </c:pt>
                <c:pt idx="1">
                  <c:v>0.0</c:v>
                </c:pt>
                <c:pt idx="2">
                  <c:v>0.0</c:v>
                </c:pt>
                <c:pt idx="3">
                  <c:v>1.0</c:v>
                </c:pt>
                <c:pt idx="4">
                  <c:v>1.0</c:v>
                </c:pt>
              </c:numCache>
            </c:numRef>
          </c:xVal>
          <c:yVal>
            <c:numRef>
              <c:f>'Regression 2'!$D$3:$D$7</c:f>
              <c:numCache>
                <c:formatCode>General</c:formatCode>
                <c:ptCount val="5"/>
                <c:pt idx="0">
                  <c:v>0.0</c:v>
                </c:pt>
                <c:pt idx="1">
                  <c:v>0.0</c:v>
                </c:pt>
                <c:pt idx="2">
                  <c:v>0.0</c:v>
                </c:pt>
                <c:pt idx="3">
                  <c:v>1.0</c:v>
                </c:pt>
                <c:pt idx="4">
                  <c:v>1.0</c:v>
                </c:pt>
              </c:numCache>
            </c:numRef>
          </c:yVal>
          <c:smooth val="0"/>
        </c:ser>
        <c:ser>
          <c:idx val="2"/>
          <c:order val="2"/>
          <c:tx>
            <c:strRef>
              <c:f>'Regression 2'!$E$2</c:f>
              <c:strCache>
                <c:ptCount val="1"/>
                <c:pt idx="0">
                  <c:v>Income</c:v>
                </c:pt>
              </c:strCache>
            </c:strRef>
          </c:tx>
          <c:spPr>
            <a:ln w="47625">
              <a:noFill/>
            </a:ln>
          </c:spPr>
          <c:xVal>
            <c:numRef>
              <c:f>'Regression 2'!$D$3:$D$7</c:f>
              <c:numCache>
                <c:formatCode>General</c:formatCode>
                <c:ptCount val="5"/>
                <c:pt idx="0">
                  <c:v>0.0</c:v>
                </c:pt>
                <c:pt idx="1">
                  <c:v>0.0</c:v>
                </c:pt>
                <c:pt idx="2">
                  <c:v>0.0</c:v>
                </c:pt>
                <c:pt idx="3">
                  <c:v>1.0</c:v>
                </c:pt>
                <c:pt idx="4">
                  <c:v>1.0</c:v>
                </c:pt>
              </c:numCache>
            </c:numRef>
          </c:xVal>
          <c:yVal>
            <c:numRef>
              <c:f>'Regression 2'!$E$3:$E$7</c:f>
              <c:numCache>
                <c:formatCode>General</c:formatCode>
                <c:ptCount val="5"/>
                <c:pt idx="0">
                  <c:v>0.0</c:v>
                </c:pt>
                <c:pt idx="1">
                  <c:v>80.0</c:v>
                </c:pt>
                <c:pt idx="2">
                  <c:v>200.0</c:v>
                </c:pt>
                <c:pt idx="3">
                  <c:v>40.0</c:v>
                </c:pt>
                <c:pt idx="4">
                  <c:v>100.0</c:v>
                </c:pt>
              </c:numCache>
            </c:numRef>
          </c:yVal>
          <c:smooth val="0"/>
        </c:ser>
        <c:dLbls>
          <c:showLegendKey val="0"/>
          <c:showVal val="0"/>
          <c:showCatName val="0"/>
          <c:showSerName val="0"/>
          <c:showPercent val="0"/>
          <c:showBubbleSize val="0"/>
        </c:dLbls>
        <c:axId val="2119016824"/>
        <c:axId val="2118928984"/>
      </c:scatterChart>
      <c:valAx>
        <c:axId val="2119016824"/>
        <c:scaling>
          <c:orientation val="minMax"/>
          <c:max val="1.0"/>
        </c:scaling>
        <c:delete val="0"/>
        <c:axPos val="b"/>
        <c:title>
          <c:tx>
            <c:rich>
              <a:bodyPr/>
              <a:lstStyle/>
              <a:p>
                <a:pPr>
                  <a:defRPr/>
                </a:pPr>
                <a:r>
                  <a:rPr lang="en-US" dirty="0"/>
                  <a:t>Teacher Value Added</a:t>
                </a:r>
              </a:p>
            </c:rich>
          </c:tx>
          <c:layout/>
          <c:overlay val="0"/>
        </c:title>
        <c:numFmt formatCode="General" sourceLinked="1"/>
        <c:majorTickMark val="out"/>
        <c:minorTickMark val="none"/>
        <c:tickLblPos val="nextTo"/>
        <c:crossAx val="2118928984"/>
        <c:crosses val="autoZero"/>
        <c:crossBetween val="midCat"/>
        <c:majorUnit val="1.0"/>
        <c:minorUnit val="0.02"/>
      </c:valAx>
      <c:valAx>
        <c:axId val="2118928984"/>
        <c:scaling>
          <c:orientation val="minMax"/>
        </c:scaling>
        <c:delete val="0"/>
        <c:axPos val="l"/>
        <c:majorGridlines/>
        <c:title>
          <c:tx>
            <c:rich>
              <a:bodyPr rot="-5400000" vert="horz"/>
              <a:lstStyle/>
              <a:p>
                <a:pPr>
                  <a:defRPr/>
                </a:pPr>
                <a:r>
                  <a:rPr lang="en-US" dirty="0"/>
                  <a:t>INCOME</a:t>
                </a:r>
              </a:p>
            </c:rich>
          </c:tx>
          <c:layout/>
          <c:overlay val="0"/>
        </c:title>
        <c:numFmt formatCode="General" sourceLinked="1"/>
        <c:majorTickMark val="out"/>
        <c:minorTickMark val="none"/>
        <c:tickLblPos val="nextTo"/>
        <c:crossAx val="211901682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With Non-Filers and without </a:t>
            </a:r>
            <a:r>
              <a:rPr lang="en-US" dirty="0"/>
              <a:t>Outliers Income Unaffected</a:t>
            </a:r>
            <a:r>
              <a:rPr lang="en-US" baseline="0" dirty="0"/>
              <a:t> by </a:t>
            </a:r>
            <a:r>
              <a:rPr lang="en-US" baseline="0" dirty="0" smtClean="0"/>
              <a:t>TVA</a:t>
            </a:r>
          </a:p>
          <a:p>
            <a:pPr>
              <a:defRPr/>
            </a:pPr>
            <a:endParaRPr lang="en-US" dirty="0"/>
          </a:p>
        </c:rich>
      </c:tx>
      <c:layout/>
      <c:overlay val="0"/>
    </c:title>
    <c:autoTitleDeleted val="0"/>
    <c:plotArea>
      <c:layout/>
      <c:scatterChart>
        <c:scatterStyle val="lineMarker"/>
        <c:varyColors val="0"/>
        <c:ser>
          <c:idx val="0"/>
          <c:order val="0"/>
          <c:tx>
            <c:strRef>
              <c:f>'Regression 2'!$H$1:$H$2</c:f>
              <c:strCache>
                <c:ptCount val="1"/>
                <c:pt idx="0">
                  <c:v>With Non Reporters  without Outliers Income</c:v>
                </c:pt>
              </c:strCache>
            </c:strRef>
          </c:tx>
          <c:spPr>
            <a:ln w="47625">
              <a:noFill/>
            </a:ln>
          </c:spPr>
          <c:trendline>
            <c:trendlineType val="linear"/>
            <c:dispRSqr val="0"/>
            <c:dispEq val="1"/>
            <c:trendlineLbl>
              <c:layout>
                <c:manualLayout>
                  <c:x val="-0.28479636920385"/>
                  <c:y val="-0.0800240594925634"/>
                </c:manualLayout>
              </c:layout>
              <c:numFmt formatCode="General" sourceLinked="0"/>
              <c:txPr>
                <a:bodyPr/>
                <a:lstStyle/>
                <a:p>
                  <a:pPr>
                    <a:defRPr sz="1600"/>
                  </a:pPr>
                  <a:endParaRPr lang="en-US"/>
                </a:p>
              </c:txPr>
            </c:trendlineLbl>
          </c:trendline>
          <c:xVal>
            <c:numRef>
              <c:f>'Regression 2'!$G$3:$G$5</c:f>
              <c:numCache>
                <c:formatCode>General</c:formatCode>
                <c:ptCount val="3"/>
                <c:pt idx="0">
                  <c:v>0.0</c:v>
                </c:pt>
                <c:pt idx="1">
                  <c:v>0.0</c:v>
                </c:pt>
                <c:pt idx="2">
                  <c:v>1.0</c:v>
                </c:pt>
              </c:numCache>
            </c:numRef>
          </c:xVal>
          <c:yVal>
            <c:numRef>
              <c:f>'Regression 2'!$H$3:$H$5</c:f>
              <c:numCache>
                <c:formatCode>General</c:formatCode>
                <c:ptCount val="3"/>
                <c:pt idx="0">
                  <c:v>0.0</c:v>
                </c:pt>
                <c:pt idx="1">
                  <c:v>80.0</c:v>
                </c:pt>
                <c:pt idx="2">
                  <c:v>40.0</c:v>
                </c:pt>
              </c:numCache>
            </c:numRef>
          </c:yVal>
          <c:smooth val="0"/>
        </c:ser>
        <c:dLbls>
          <c:showLegendKey val="0"/>
          <c:showVal val="0"/>
          <c:showCatName val="0"/>
          <c:showSerName val="0"/>
          <c:showPercent val="0"/>
          <c:showBubbleSize val="0"/>
        </c:dLbls>
        <c:axId val="-2136902712"/>
        <c:axId val="-2136898584"/>
      </c:scatterChart>
      <c:valAx>
        <c:axId val="-2136902712"/>
        <c:scaling>
          <c:orientation val="minMax"/>
          <c:max val="1.0"/>
        </c:scaling>
        <c:delete val="0"/>
        <c:axPos val="b"/>
        <c:title>
          <c:tx>
            <c:rich>
              <a:bodyPr/>
              <a:lstStyle/>
              <a:p>
                <a:pPr>
                  <a:defRPr/>
                </a:pPr>
                <a:r>
                  <a:rPr lang="en-US" dirty="0"/>
                  <a:t>Teacher Value Added</a:t>
                </a:r>
              </a:p>
            </c:rich>
          </c:tx>
          <c:layout/>
          <c:overlay val="0"/>
        </c:title>
        <c:numFmt formatCode="General" sourceLinked="1"/>
        <c:majorTickMark val="out"/>
        <c:minorTickMark val="none"/>
        <c:tickLblPos val="nextTo"/>
        <c:crossAx val="-2136898584"/>
        <c:crosses val="autoZero"/>
        <c:crossBetween val="midCat"/>
        <c:majorUnit val="1.0"/>
        <c:minorUnit val="0.2"/>
      </c:valAx>
      <c:valAx>
        <c:axId val="-2136898584"/>
        <c:scaling>
          <c:orientation val="minMax"/>
          <c:max val="250.0"/>
        </c:scaling>
        <c:delete val="0"/>
        <c:axPos val="l"/>
        <c:majorGridlines/>
        <c:title>
          <c:tx>
            <c:rich>
              <a:bodyPr rot="-5400000" vert="horz"/>
              <a:lstStyle/>
              <a:p>
                <a:pPr>
                  <a:defRPr/>
                </a:pPr>
                <a:r>
                  <a:rPr lang="en-US" dirty="0"/>
                  <a:t>Income</a:t>
                </a:r>
              </a:p>
            </c:rich>
          </c:tx>
          <c:layout/>
          <c:overlay val="0"/>
        </c:title>
        <c:numFmt formatCode="General" sourceLinked="1"/>
        <c:majorTickMark val="out"/>
        <c:minorTickMark val="none"/>
        <c:tickLblPos val="nextTo"/>
        <c:crossAx val="-2136902712"/>
        <c:crosses val="autoZero"/>
        <c:crossBetween val="midCat"/>
        <c:minorUnit val="1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aseline="0" dirty="0" smtClean="0">
                <a:solidFill>
                  <a:srgbClr val="FF0000"/>
                </a:solidFill>
              </a:rPr>
              <a:t>Manipulation 2: Cap High Incomes</a:t>
            </a:r>
            <a:endParaRPr lang="en-US" baseline="0" dirty="0">
              <a:solidFill>
                <a:srgbClr val="FF0000"/>
              </a:solidFill>
            </a:endParaRPr>
          </a:p>
          <a:p>
            <a:pPr>
              <a:defRPr/>
            </a:pPr>
            <a:r>
              <a:rPr lang="en-US" baseline="0" dirty="0"/>
              <a:t>Increase of 1 in TVA==&gt;</a:t>
            </a:r>
          </a:p>
          <a:p>
            <a:pPr>
              <a:defRPr/>
            </a:pPr>
            <a:r>
              <a:rPr lang="en-US" baseline="0" dirty="0"/>
              <a:t>Increase of $10 in Income</a:t>
            </a:r>
          </a:p>
        </c:rich>
      </c:tx>
      <c:layout/>
      <c:overlay val="0"/>
    </c:title>
    <c:autoTitleDeleted val="0"/>
    <c:plotArea>
      <c:layout/>
      <c:scatterChart>
        <c:scatterStyle val="lineMarker"/>
        <c:varyColors val="0"/>
        <c:ser>
          <c:idx val="0"/>
          <c:order val="0"/>
          <c:tx>
            <c:strRef>
              <c:f>'Regression 2'!$K$2</c:f>
              <c:strCache>
                <c:ptCount val="1"/>
                <c:pt idx="0">
                  <c:v>Income</c:v>
                </c:pt>
              </c:strCache>
            </c:strRef>
          </c:tx>
          <c:spPr>
            <a:ln w="47625">
              <a:noFill/>
            </a:ln>
          </c:spPr>
          <c:trendline>
            <c:trendlineType val="linear"/>
            <c:dispRSqr val="0"/>
            <c:dispEq val="1"/>
            <c:trendlineLbl>
              <c:layout>
                <c:manualLayout>
                  <c:x val="-0.155826552930884"/>
                  <c:y val="-0.0621606153397492"/>
                </c:manualLayout>
              </c:layout>
              <c:numFmt formatCode="General" sourceLinked="0"/>
              <c:txPr>
                <a:bodyPr/>
                <a:lstStyle/>
                <a:p>
                  <a:pPr>
                    <a:defRPr sz="1600"/>
                  </a:pPr>
                  <a:endParaRPr lang="en-US"/>
                </a:p>
              </c:txPr>
            </c:trendlineLbl>
          </c:trendline>
          <c:xVal>
            <c:numRef>
              <c:f>'Regression 2'!$J$3:$J$7</c:f>
              <c:numCache>
                <c:formatCode>General</c:formatCode>
                <c:ptCount val="5"/>
                <c:pt idx="0">
                  <c:v>0.0</c:v>
                </c:pt>
                <c:pt idx="1">
                  <c:v>0.0</c:v>
                </c:pt>
                <c:pt idx="2">
                  <c:v>0.0</c:v>
                </c:pt>
                <c:pt idx="3">
                  <c:v>1.0</c:v>
                </c:pt>
                <c:pt idx="4">
                  <c:v>1.0</c:v>
                </c:pt>
              </c:numCache>
            </c:numRef>
          </c:xVal>
          <c:yVal>
            <c:numRef>
              <c:f>'Regression 2'!$K$3:$K$7</c:f>
              <c:numCache>
                <c:formatCode>General</c:formatCode>
                <c:ptCount val="5"/>
                <c:pt idx="0">
                  <c:v>0.0</c:v>
                </c:pt>
                <c:pt idx="1">
                  <c:v>80.0</c:v>
                </c:pt>
                <c:pt idx="2">
                  <c:v>100.0</c:v>
                </c:pt>
                <c:pt idx="3">
                  <c:v>40.0</c:v>
                </c:pt>
                <c:pt idx="4">
                  <c:v>100.0</c:v>
                </c:pt>
              </c:numCache>
            </c:numRef>
          </c:yVal>
          <c:smooth val="0"/>
        </c:ser>
        <c:ser>
          <c:idx val="1"/>
          <c:order val="1"/>
          <c:tx>
            <c:strRef>
              <c:f>'Regression 2'!$J$2</c:f>
              <c:strCache>
                <c:ptCount val="1"/>
                <c:pt idx="0">
                  <c:v>TVA</c:v>
                </c:pt>
              </c:strCache>
            </c:strRef>
          </c:tx>
          <c:spPr>
            <a:ln w="47625">
              <a:noFill/>
            </a:ln>
          </c:spPr>
          <c:xVal>
            <c:numRef>
              <c:f>'Regression 2'!$J$3:$J$7</c:f>
              <c:numCache>
                <c:formatCode>General</c:formatCode>
                <c:ptCount val="5"/>
                <c:pt idx="0">
                  <c:v>0.0</c:v>
                </c:pt>
                <c:pt idx="1">
                  <c:v>0.0</c:v>
                </c:pt>
                <c:pt idx="2">
                  <c:v>0.0</c:v>
                </c:pt>
                <c:pt idx="3">
                  <c:v>1.0</c:v>
                </c:pt>
                <c:pt idx="4">
                  <c:v>1.0</c:v>
                </c:pt>
              </c:numCache>
            </c:numRef>
          </c:xVal>
          <c:yVal>
            <c:numRef>
              <c:f>'Regression 2'!$J$3:$J$7</c:f>
              <c:numCache>
                <c:formatCode>General</c:formatCode>
                <c:ptCount val="5"/>
                <c:pt idx="0">
                  <c:v>0.0</c:v>
                </c:pt>
                <c:pt idx="1">
                  <c:v>0.0</c:v>
                </c:pt>
                <c:pt idx="2">
                  <c:v>0.0</c:v>
                </c:pt>
                <c:pt idx="3">
                  <c:v>1.0</c:v>
                </c:pt>
                <c:pt idx="4">
                  <c:v>1.0</c:v>
                </c:pt>
              </c:numCache>
            </c:numRef>
          </c:yVal>
          <c:smooth val="0"/>
        </c:ser>
        <c:ser>
          <c:idx val="2"/>
          <c:order val="2"/>
          <c:tx>
            <c:strRef>
              <c:f>'Regression 2'!$K$2</c:f>
              <c:strCache>
                <c:ptCount val="1"/>
                <c:pt idx="0">
                  <c:v>Income</c:v>
                </c:pt>
              </c:strCache>
            </c:strRef>
          </c:tx>
          <c:spPr>
            <a:ln w="47625">
              <a:noFill/>
            </a:ln>
          </c:spPr>
          <c:xVal>
            <c:numRef>
              <c:f>'Regression 2'!$J$3:$J$7</c:f>
              <c:numCache>
                <c:formatCode>General</c:formatCode>
                <c:ptCount val="5"/>
                <c:pt idx="0">
                  <c:v>0.0</c:v>
                </c:pt>
                <c:pt idx="1">
                  <c:v>0.0</c:v>
                </c:pt>
                <c:pt idx="2">
                  <c:v>0.0</c:v>
                </c:pt>
                <c:pt idx="3">
                  <c:v>1.0</c:v>
                </c:pt>
                <c:pt idx="4">
                  <c:v>1.0</c:v>
                </c:pt>
              </c:numCache>
            </c:numRef>
          </c:xVal>
          <c:yVal>
            <c:numRef>
              <c:f>'Regression 2'!$K$3:$K$7</c:f>
              <c:numCache>
                <c:formatCode>General</c:formatCode>
                <c:ptCount val="5"/>
                <c:pt idx="0">
                  <c:v>0.0</c:v>
                </c:pt>
                <c:pt idx="1">
                  <c:v>80.0</c:v>
                </c:pt>
                <c:pt idx="2">
                  <c:v>100.0</c:v>
                </c:pt>
                <c:pt idx="3">
                  <c:v>40.0</c:v>
                </c:pt>
                <c:pt idx="4">
                  <c:v>100.0</c:v>
                </c:pt>
              </c:numCache>
            </c:numRef>
          </c:yVal>
          <c:smooth val="0"/>
        </c:ser>
        <c:dLbls>
          <c:showLegendKey val="0"/>
          <c:showVal val="0"/>
          <c:showCatName val="0"/>
          <c:showSerName val="0"/>
          <c:showPercent val="0"/>
          <c:showBubbleSize val="0"/>
        </c:dLbls>
        <c:axId val="-2090380168"/>
        <c:axId val="-2090374568"/>
      </c:scatterChart>
      <c:valAx>
        <c:axId val="-2090380168"/>
        <c:scaling>
          <c:orientation val="minMax"/>
          <c:max val="1.0"/>
        </c:scaling>
        <c:delete val="0"/>
        <c:axPos val="b"/>
        <c:title>
          <c:tx>
            <c:rich>
              <a:bodyPr/>
              <a:lstStyle/>
              <a:p>
                <a:pPr>
                  <a:defRPr/>
                </a:pPr>
                <a:r>
                  <a:rPr lang="en-US" dirty="0"/>
                  <a:t>Teacher Value Added</a:t>
                </a:r>
              </a:p>
            </c:rich>
          </c:tx>
          <c:layout/>
          <c:overlay val="0"/>
        </c:title>
        <c:numFmt formatCode="General" sourceLinked="1"/>
        <c:majorTickMark val="out"/>
        <c:minorTickMark val="none"/>
        <c:tickLblPos val="nextTo"/>
        <c:crossAx val="-2090374568"/>
        <c:crosses val="autoZero"/>
        <c:crossBetween val="midCat"/>
        <c:majorUnit val="1.0"/>
        <c:minorUnit val="0.2"/>
      </c:valAx>
      <c:valAx>
        <c:axId val="-2090374568"/>
        <c:scaling>
          <c:orientation val="minMax"/>
        </c:scaling>
        <c:delete val="0"/>
        <c:axPos val="l"/>
        <c:majorGridlines/>
        <c:title>
          <c:tx>
            <c:rich>
              <a:bodyPr rot="-5400000" vert="horz"/>
              <a:lstStyle/>
              <a:p>
                <a:pPr>
                  <a:defRPr/>
                </a:pPr>
                <a:r>
                  <a:rPr lang="en-US" dirty="0"/>
                  <a:t>Income</a:t>
                </a:r>
              </a:p>
            </c:rich>
          </c:tx>
          <c:layout/>
          <c:overlay val="0"/>
        </c:title>
        <c:numFmt formatCode="General" sourceLinked="1"/>
        <c:majorTickMark val="out"/>
        <c:minorTickMark val="none"/>
        <c:tickLblPos val="nextTo"/>
        <c:crossAx val="-2090380168"/>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A207D0-ACDD-5D46-8661-B012BA2C9D53}" type="datetimeFigureOut">
              <a:rPr lang="en-US" smtClean="0"/>
              <a:t>9/6/15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5B2A50-5298-7C4E-A3F7-412F8D318E40}" type="slidenum">
              <a:rPr lang="en-US" smtClean="0"/>
              <a:t>‹#›</a:t>
            </a:fld>
            <a:endParaRPr lang="en-US"/>
          </a:p>
        </p:txBody>
      </p:sp>
    </p:spTree>
    <p:extLst>
      <p:ext uri="{BB962C8B-B14F-4D97-AF65-F5344CB8AC3E}">
        <p14:creationId xmlns:p14="http://schemas.microsoft.com/office/powerpoint/2010/main" val="96350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D379B-5DD2-6648-958D-106CE7FB633A}" type="datetimeFigureOut">
              <a:rPr lang="en-US" smtClean="0"/>
              <a:t>9/6/15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C3079-FC43-494B-87C8-A5FE5869C72C}" type="slidenum">
              <a:rPr lang="en-US" smtClean="0"/>
              <a:t>‹#›</a:t>
            </a:fld>
            <a:endParaRPr lang="en-US"/>
          </a:p>
        </p:txBody>
      </p:sp>
    </p:spTree>
    <p:extLst>
      <p:ext uri="{BB962C8B-B14F-4D97-AF65-F5344CB8AC3E}">
        <p14:creationId xmlns:p14="http://schemas.microsoft.com/office/powerpoint/2010/main" val="33160956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C3079-FC43-494B-87C8-A5FE5869C72C}" type="slidenum">
              <a:rPr lang="en-US" smtClean="0"/>
              <a:t>26</a:t>
            </a:fld>
            <a:endParaRPr lang="en-US"/>
          </a:p>
        </p:txBody>
      </p:sp>
    </p:spTree>
    <p:extLst>
      <p:ext uri="{BB962C8B-B14F-4D97-AF65-F5344CB8AC3E}">
        <p14:creationId xmlns:p14="http://schemas.microsoft.com/office/powerpoint/2010/main" val="312873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C3079-FC43-494B-87C8-A5FE5869C72C}" type="slidenum">
              <a:rPr lang="en-US" smtClean="0"/>
              <a:t>36</a:t>
            </a:fld>
            <a:endParaRPr lang="en-US"/>
          </a:p>
        </p:txBody>
      </p:sp>
    </p:spTree>
    <p:extLst>
      <p:ext uri="{BB962C8B-B14F-4D97-AF65-F5344CB8AC3E}">
        <p14:creationId xmlns:p14="http://schemas.microsoft.com/office/powerpoint/2010/main" val="250689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C3079-FC43-494B-87C8-A5FE5869C72C}" type="slidenum">
              <a:rPr lang="en-US" smtClean="0"/>
              <a:t>39</a:t>
            </a:fld>
            <a:endParaRPr lang="en-US"/>
          </a:p>
        </p:txBody>
      </p:sp>
    </p:spTree>
    <p:extLst>
      <p:ext uri="{BB962C8B-B14F-4D97-AF65-F5344CB8AC3E}">
        <p14:creationId xmlns:p14="http://schemas.microsoft.com/office/powerpoint/2010/main" val="191664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C3079-FC43-494B-87C8-A5FE5869C72C}" type="slidenum">
              <a:rPr lang="en-US" smtClean="0"/>
              <a:t>40</a:t>
            </a:fld>
            <a:endParaRPr lang="en-US"/>
          </a:p>
        </p:txBody>
      </p:sp>
    </p:spTree>
    <p:extLst>
      <p:ext uri="{BB962C8B-B14F-4D97-AF65-F5344CB8AC3E}">
        <p14:creationId xmlns:p14="http://schemas.microsoft.com/office/powerpoint/2010/main" val="339435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C3079-FC43-494B-87C8-A5FE5869C72C}" type="slidenum">
              <a:rPr lang="en-US" smtClean="0"/>
              <a:t>45</a:t>
            </a:fld>
            <a:endParaRPr lang="en-US"/>
          </a:p>
        </p:txBody>
      </p:sp>
    </p:spTree>
    <p:extLst>
      <p:ext uri="{BB962C8B-B14F-4D97-AF65-F5344CB8AC3E}">
        <p14:creationId xmlns:p14="http://schemas.microsoft.com/office/powerpoint/2010/main" val="29758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CE956-18C6-A943-9D87-FE9FEFCCF2B2}" type="datetime1">
              <a:rPr lang="en-US" smtClean="0"/>
              <a:t>9/6/15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142021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05886-8175-E640-B29D-70FFA4267939}" type="datetime1">
              <a:rPr lang="en-US" smtClean="0"/>
              <a:t>9/6/15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428816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25EA3-46D1-3944-8050-5EF62D7561E1}" type="datetime1">
              <a:rPr lang="en-US" smtClean="0"/>
              <a:t>9/6/15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202073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7EB28-9D37-B343-B8F9-DF5D67C0FF6F}" type="datetime1">
              <a:rPr lang="en-US" smtClean="0"/>
              <a:t>9/6/15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408791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1A66D-D779-C749-A427-76845E739384}" type="datetime1">
              <a:rPr lang="en-US" smtClean="0"/>
              <a:t>9/6/15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220994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F2B9F2-597D-AB4F-8C13-BE5D11AC8488}" type="datetime1">
              <a:rPr lang="en-US" smtClean="0"/>
              <a:t>9/6/15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33744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88110B-73ED-3345-B27D-E32303275C29}" type="datetime1">
              <a:rPr lang="en-US" smtClean="0"/>
              <a:t>9/6/15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285445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E761A8-6EE7-3A4A-9F46-A5CB8FF3B6EC}" type="datetime1">
              <a:rPr lang="en-US" smtClean="0"/>
              <a:t>9/6/15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353701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098FD-363D-5840-9122-6C82D8A90108}" type="datetime1">
              <a:rPr lang="en-US" smtClean="0"/>
              <a:t>9/6/15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354199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10217-1C85-AB45-B778-7FE415365F13}" type="datetime1">
              <a:rPr lang="en-US" smtClean="0"/>
              <a:t>9/6/15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206359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B9284-A729-284F-9CE9-BB3F2B19D38D}" type="datetime1">
              <a:rPr lang="en-US" smtClean="0"/>
              <a:t>9/6/15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65BC-B085-DC41-9093-8F01F478560B}" type="slidenum">
              <a:rPr lang="en-US" smtClean="0"/>
              <a:t>‹#›</a:t>
            </a:fld>
            <a:endParaRPr lang="en-US"/>
          </a:p>
        </p:txBody>
      </p:sp>
    </p:spTree>
    <p:extLst>
      <p:ext uri="{BB962C8B-B14F-4D97-AF65-F5344CB8AC3E}">
        <p14:creationId xmlns:p14="http://schemas.microsoft.com/office/powerpoint/2010/main" val="2277794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13CC0-447A-A745-AE09-57F613E68619}" type="datetime1">
              <a:rPr lang="en-US" smtClean="0"/>
              <a:t>9/6/15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65BC-B085-DC41-9093-8F01F478560B}" type="slidenum">
              <a:rPr lang="en-US" smtClean="0"/>
              <a:t>‹#›</a:t>
            </a:fld>
            <a:endParaRPr lang="en-US"/>
          </a:p>
        </p:txBody>
      </p:sp>
    </p:spTree>
    <p:extLst>
      <p:ext uri="{BB962C8B-B14F-4D97-AF65-F5344CB8AC3E}">
        <p14:creationId xmlns:p14="http://schemas.microsoft.com/office/powerpoint/2010/main" val="319040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hyperlink" Target="http://obs.rc.fas.harvard.edu/chetty/value_added.html" TargetMode="External"/><Relationship Id="rId4" Type="http://schemas.openxmlformats.org/officeDocument/2006/relationships/hyperlink" Target="http://studentsmatter.org/wp-content/uploads/2014/02/SM_Kane-Demonstratives_02.06.14.pdf" TargetMode="External"/><Relationship Id="rId1" Type="http://schemas.openxmlformats.org/officeDocument/2006/relationships/slideLayout" Target="../slideLayouts/slideLayout2.xml"/><Relationship Id="rId2" Type="http://schemas.openxmlformats.org/officeDocument/2006/relationships/hyperlink" Target="http://nepc.colorado.edu/newsletter/2014/06/adler-response-to-chett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etproject.org/downloads/MET_Gathering_Feedback_Practioner_Brief.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992289"/>
          </a:xfrm>
        </p:spPr>
        <p:txBody>
          <a:bodyPr>
            <a:normAutofit fontScale="90000"/>
          </a:bodyPr>
          <a:lstStyle/>
          <a:p>
            <a:pPr marL="0" indent="0"/>
            <a:r>
              <a:rPr lang="en-US" dirty="0" smtClean="0"/>
              <a:t/>
            </a:r>
            <a:br>
              <a:rPr lang="en-US" dirty="0" smtClean="0"/>
            </a:br>
            <a:r>
              <a:rPr lang="en-US" dirty="0" smtClean="0"/>
              <a:t/>
            </a:r>
            <a:br>
              <a:rPr lang="en-US" dirty="0" smtClean="0"/>
            </a:br>
            <a:r>
              <a:rPr lang="en-US" dirty="0" smtClean="0"/>
              <a:t/>
            </a:r>
            <a:br>
              <a:rPr lang="en-US" dirty="0" smtClean="0"/>
            </a:br>
            <a:r>
              <a:rPr lang="en-US" dirty="0" smtClean="0"/>
              <a:t>Teacher Value-Added and Chetty and Kane’s Testimonies in the Vergara </a:t>
            </a:r>
            <a:br>
              <a:rPr lang="en-US" dirty="0" smtClean="0"/>
            </a:br>
            <a:r>
              <a:rPr lang="en-US" dirty="0" smtClean="0"/>
              <a:t>Trial</a:t>
            </a:r>
            <a:br>
              <a:rPr lang="en-US" dirty="0" smtClean="0"/>
            </a:br>
            <a:r>
              <a:rPr lang="en-US" dirty="0" smtClean="0"/>
              <a:t/>
            </a:r>
            <a:br>
              <a:rPr lang="en-US" dirty="0" smtClean="0"/>
            </a:br>
            <a:r>
              <a:rPr lang="en-US" dirty="0" smtClean="0"/>
              <a:t>Biased Science, Camouflaged Results</a:t>
            </a:r>
            <a:br>
              <a:rPr lang="en-US" dirty="0" smtClean="0"/>
            </a:br>
            <a:r>
              <a:rPr lang="en-US" dirty="0" smtClean="0"/>
              <a:t/>
            </a:r>
            <a:br>
              <a:rPr lang="en-US" dirty="0" smtClean="0"/>
            </a:br>
            <a:r>
              <a:rPr lang="en-US" dirty="0"/>
              <a:t>Moshe Adler</a:t>
            </a:r>
            <a:br>
              <a:rPr lang="en-US" dirty="0"/>
            </a:br>
            <a:r>
              <a:rPr lang="en-US" sz="2700" dirty="0" smtClean="0"/>
              <a:t>Columbia University and the Harry Van </a:t>
            </a:r>
            <a:r>
              <a:rPr lang="en-US" sz="2700" dirty="0" err="1" smtClean="0"/>
              <a:t>Arsdale</a:t>
            </a:r>
            <a:r>
              <a:rPr lang="en-US" sz="2700" dirty="0" smtClean="0"/>
              <a:t> Jr. Center for Labor Studies</a:t>
            </a:r>
            <a:r>
              <a:rPr lang="en-US" dirty="0"/>
              <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1</a:t>
            </a:fld>
            <a:endParaRPr lang="en-US"/>
          </a:p>
        </p:txBody>
      </p:sp>
    </p:spTree>
    <p:extLst>
      <p:ext uri="{BB962C8B-B14F-4D97-AF65-F5344CB8AC3E}">
        <p14:creationId xmlns:p14="http://schemas.microsoft.com/office/powerpoint/2010/main" val="227949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382"/>
          </a:xfrm>
        </p:spPr>
        <p:txBody>
          <a:bodyPr/>
          <a:lstStyle/>
          <a:p>
            <a:r>
              <a:rPr lang="en-US" dirty="0" smtClean="0"/>
              <a:t>Number of Observations (cont.)</a:t>
            </a:r>
            <a:endParaRPr lang="en-US" dirty="0"/>
          </a:p>
        </p:txBody>
      </p:sp>
      <p:sp>
        <p:nvSpPr>
          <p:cNvPr id="3" name="Content Placeholder 2"/>
          <p:cNvSpPr>
            <a:spLocks noGrp="1"/>
          </p:cNvSpPr>
          <p:nvPr>
            <p:ph idx="1"/>
          </p:nvPr>
        </p:nvSpPr>
        <p:spPr>
          <a:xfrm>
            <a:off x="457200" y="1331402"/>
            <a:ext cx="8229600" cy="4794761"/>
          </a:xfrm>
        </p:spPr>
        <p:txBody>
          <a:bodyPr>
            <a:normAutofit fontScale="92500"/>
          </a:bodyPr>
          <a:lstStyle/>
          <a:p>
            <a:pPr marL="0" indent="0">
              <a:buNone/>
            </a:pPr>
            <a:r>
              <a:rPr lang="en-US" dirty="0"/>
              <a:t> </a:t>
            </a:r>
          </a:p>
          <a:p>
            <a:r>
              <a:rPr lang="en-US" dirty="0"/>
              <a:t>376,000 observations for 29 year-olds, 220,000 for 30 year-olds and 61,639 observations for 31 year-olds are all very large numbers and cannot arbitrarily be stamped “insufficient.”   </a:t>
            </a:r>
          </a:p>
          <a:p>
            <a:r>
              <a:rPr lang="en-US" dirty="0"/>
              <a:t>Not reporting results of statistical tests with these many observations in order to </a:t>
            </a:r>
            <a:r>
              <a:rPr lang="en-US" b="1" dirty="0"/>
              <a:t>“</a:t>
            </a:r>
            <a:r>
              <a:rPr lang="en-US" dirty="0"/>
              <a:t>save space</a:t>
            </a:r>
            <a:r>
              <a:rPr lang="en-US" b="1" dirty="0" smtClean="0"/>
              <a:t>” </a:t>
            </a:r>
            <a:r>
              <a:rPr lang="en-US" dirty="0" smtClean="0"/>
              <a:t>amounts </a:t>
            </a:r>
            <a:r>
              <a:rPr lang="en-US" dirty="0"/>
              <a:t>to  concealing results that contradict the authors</a:t>
            </a:r>
            <a:r>
              <a:rPr lang="en-US" b="1" dirty="0"/>
              <a:t>’ </a:t>
            </a:r>
            <a:r>
              <a:rPr lang="en-US" dirty="0"/>
              <a:t>main claim in their research. </a:t>
            </a:r>
          </a:p>
        </p:txBody>
      </p:sp>
      <p:sp>
        <p:nvSpPr>
          <p:cNvPr id="4" name="Slide Number Placeholder 3"/>
          <p:cNvSpPr>
            <a:spLocks noGrp="1"/>
          </p:cNvSpPr>
          <p:nvPr>
            <p:ph type="sldNum" sz="quarter" idx="12"/>
          </p:nvPr>
        </p:nvSpPr>
        <p:spPr/>
        <p:txBody>
          <a:bodyPr/>
          <a:lstStyle/>
          <a:p>
            <a:fld id="{9A8E65BC-B085-DC41-9093-8F01F478560B}" type="slidenum">
              <a:rPr lang="en-US" smtClean="0"/>
              <a:t>10</a:t>
            </a:fld>
            <a:endParaRPr lang="en-US"/>
          </a:p>
        </p:txBody>
      </p:sp>
    </p:spTree>
    <p:extLst>
      <p:ext uri="{BB962C8B-B14F-4D97-AF65-F5344CB8AC3E}">
        <p14:creationId xmlns:p14="http://schemas.microsoft.com/office/powerpoint/2010/main" val="36184213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Ages 29-31 Had Been Included in Figure 2b</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11</a:t>
            </a:fld>
            <a:endParaRPr lang="en-US" dirty="0"/>
          </a:p>
        </p:txBody>
      </p:sp>
      <p:pic>
        <p:nvPicPr>
          <p:cNvPr id="7" name="Content Placeholder 6" descr="Figure 2b with ages 29-3`.pn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845292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1.34% of What?</a:t>
            </a:r>
            <a:endParaRPr lang="en-US" dirty="0"/>
          </a:p>
        </p:txBody>
      </p:sp>
      <p:sp>
        <p:nvSpPr>
          <p:cNvPr id="6" name="Content Placeholder 5"/>
          <p:cNvSpPr>
            <a:spLocks noGrp="1"/>
          </p:cNvSpPr>
          <p:nvPr>
            <p:ph idx="1"/>
          </p:nvPr>
        </p:nvSpPr>
        <p:spPr/>
        <p:txBody>
          <a:bodyPr>
            <a:normAutofit fontScale="55000" lnSpcReduction="20000"/>
          </a:bodyPr>
          <a:lstStyle/>
          <a:p>
            <a:r>
              <a:rPr lang="en-US" dirty="0" smtClean="0"/>
              <a:t>Chetty et al.  calculated that an increase of 1 standard deviation in Teacher Value-Added increases income by </a:t>
            </a:r>
            <a:r>
              <a:rPr lang="en-US" b="1" dirty="0">
                <a:solidFill>
                  <a:srgbClr val="FF0000"/>
                </a:solidFill>
              </a:rPr>
              <a:t>$286 a </a:t>
            </a:r>
            <a:r>
              <a:rPr lang="en-US" b="1" dirty="0" smtClean="0">
                <a:solidFill>
                  <a:srgbClr val="FF0000"/>
                </a:solidFill>
              </a:rPr>
              <a:t>year</a:t>
            </a:r>
            <a:r>
              <a:rPr lang="en-US" b="1" dirty="0" smtClean="0"/>
              <a:t> </a:t>
            </a:r>
            <a:r>
              <a:rPr lang="en-US" dirty="0" smtClean="0"/>
              <a:t>at age 28. This </a:t>
            </a:r>
            <a:r>
              <a:rPr lang="en-US" dirty="0"/>
              <a:t>constitutes 1.34% of average </a:t>
            </a:r>
            <a:r>
              <a:rPr lang="en-US" dirty="0" smtClean="0"/>
              <a:t>income of all 28 years old, but only </a:t>
            </a:r>
            <a:r>
              <a:rPr lang="en-US" dirty="0"/>
              <a:t>because </a:t>
            </a:r>
            <a:r>
              <a:rPr lang="en-US" dirty="0" smtClean="0"/>
              <a:t>their calculation of average income includes </a:t>
            </a:r>
            <a:r>
              <a:rPr lang="en-US" dirty="0"/>
              <a:t>the workers </a:t>
            </a:r>
            <a:r>
              <a:rPr lang="en-US" dirty="0" smtClean="0"/>
              <a:t>to whom they assigned zero </a:t>
            </a:r>
            <a:r>
              <a:rPr lang="en-US" dirty="0"/>
              <a:t>income. </a:t>
            </a:r>
            <a:r>
              <a:rPr lang="en-US" dirty="0" smtClean="0"/>
              <a:t>The average income for 28 year-olds </a:t>
            </a:r>
            <a:r>
              <a:rPr lang="en-US" i="1" dirty="0" smtClean="0"/>
              <a:t>in 2010 dollars, </a:t>
            </a:r>
            <a:r>
              <a:rPr lang="en-US" dirty="0" smtClean="0"/>
              <a:t>was </a:t>
            </a:r>
            <a:r>
              <a:rPr lang="en-US" b="1" dirty="0" smtClean="0">
                <a:solidFill>
                  <a:srgbClr val="FF0000"/>
                </a:solidFill>
              </a:rPr>
              <a:t>$21,256</a:t>
            </a:r>
            <a:r>
              <a:rPr lang="en-US" dirty="0" smtClean="0"/>
              <a:t>.   </a:t>
            </a:r>
          </a:p>
          <a:p>
            <a:endParaRPr lang="en-US" dirty="0"/>
          </a:p>
          <a:p>
            <a:r>
              <a:rPr lang="en-US" dirty="0" smtClean="0"/>
              <a:t>An </a:t>
            </a:r>
            <a:r>
              <a:rPr lang="en-US" dirty="0"/>
              <a:t>increase of 1.34</a:t>
            </a:r>
            <a:r>
              <a:rPr lang="en-US" dirty="0" smtClean="0"/>
              <a:t>% in </a:t>
            </a:r>
            <a:r>
              <a:rPr lang="en-US" dirty="0"/>
              <a:t>the income of a person who earns an income is meaningful. But to somebody who </a:t>
            </a:r>
            <a:r>
              <a:rPr lang="en-US" dirty="0" smtClean="0"/>
              <a:t>does not </a:t>
            </a:r>
            <a:r>
              <a:rPr lang="en-US" dirty="0"/>
              <a:t>earn anything this number is meaningless. </a:t>
            </a:r>
            <a:r>
              <a:rPr lang="en-US" b="1" i="1" dirty="0">
                <a:solidFill>
                  <a:srgbClr val="FF0000"/>
                </a:solidFill>
              </a:rPr>
              <a:t>1.34% of what</a:t>
            </a:r>
            <a:r>
              <a:rPr lang="en-US" b="1" dirty="0">
                <a:solidFill>
                  <a:srgbClr val="FF0000"/>
                </a:solidFill>
              </a:rPr>
              <a:t>? </a:t>
            </a:r>
            <a:endParaRPr lang="en-US" b="1" dirty="0" smtClean="0">
              <a:solidFill>
                <a:srgbClr val="FF0000"/>
              </a:solidFill>
            </a:endParaRPr>
          </a:p>
          <a:p>
            <a:endParaRPr lang="en-US" dirty="0" smtClean="0"/>
          </a:p>
          <a:p>
            <a:r>
              <a:rPr lang="en-US" dirty="0" smtClean="0"/>
              <a:t>1.34% </a:t>
            </a:r>
            <a:r>
              <a:rPr lang="en-US" b="1" i="1" dirty="0" smtClean="0">
                <a:solidFill>
                  <a:srgbClr val="FF0000"/>
                </a:solidFill>
              </a:rPr>
              <a:t>could not </a:t>
            </a:r>
            <a:r>
              <a:rPr lang="en-US" dirty="0" smtClean="0"/>
              <a:t>be the average increase in income for all 28 year-olds, because even a penny is an </a:t>
            </a:r>
            <a:r>
              <a:rPr lang="en-US" b="1" i="1" dirty="0" smtClean="0">
                <a:solidFill>
                  <a:srgbClr val="FF0000"/>
                </a:solidFill>
              </a:rPr>
              <a:t>infinite</a:t>
            </a:r>
            <a:r>
              <a:rPr lang="en-US" dirty="0" smtClean="0">
                <a:solidFill>
                  <a:srgbClr val="FF0000"/>
                </a:solidFill>
              </a:rPr>
              <a:t> </a:t>
            </a:r>
            <a:r>
              <a:rPr lang="en-US" dirty="0" smtClean="0"/>
              <a:t>percentage increase for a worker who had zero income.  </a:t>
            </a:r>
          </a:p>
          <a:p>
            <a:endParaRPr lang="en-US" dirty="0" smtClean="0"/>
          </a:p>
          <a:p>
            <a:pPr marL="0" indent="0">
              <a:buNone/>
            </a:pPr>
            <a:r>
              <a:rPr lang="en-US" sz="3600" dirty="0" smtClean="0"/>
              <a:t>Observations </a:t>
            </a:r>
            <a:r>
              <a:rPr lang="en-US" sz="3600" dirty="0"/>
              <a:t>with </a:t>
            </a:r>
            <a:r>
              <a:rPr lang="en-US" sz="3600" dirty="0" smtClean="0"/>
              <a:t>zero income </a:t>
            </a:r>
            <a:r>
              <a:rPr lang="en-US" sz="3600" dirty="0"/>
              <a:t>should not </a:t>
            </a:r>
            <a:r>
              <a:rPr lang="en-US" sz="3600" dirty="0" smtClean="0"/>
              <a:t>have been included </a:t>
            </a:r>
            <a:r>
              <a:rPr lang="en-US" sz="3600" dirty="0"/>
              <a:t>in the calculation of the percentage increase of </a:t>
            </a:r>
            <a:r>
              <a:rPr lang="en-US" sz="3600" dirty="0" smtClean="0"/>
              <a:t>income because doing so both inflates it and at </a:t>
            </a:r>
            <a:r>
              <a:rPr lang="en-US" sz="3600" dirty="0"/>
              <a:t>the same time </a:t>
            </a:r>
            <a:r>
              <a:rPr lang="en-US" sz="3600" dirty="0" smtClean="0"/>
              <a:t>renders </a:t>
            </a:r>
            <a:r>
              <a:rPr lang="en-US" sz="3600" dirty="0"/>
              <a:t>it meaningless.</a:t>
            </a:r>
          </a:p>
        </p:txBody>
      </p:sp>
      <p:sp>
        <p:nvSpPr>
          <p:cNvPr id="7" name="Slide Number Placeholder 6"/>
          <p:cNvSpPr>
            <a:spLocks noGrp="1"/>
          </p:cNvSpPr>
          <p:nvPr>
            <p:ph type="sldNum" sz="quarter" idx="12"/>
          </p:nvPr>
        </p:nvSpPr>
        <p:spPr/>
        <p:txBody>
          <a:bodyPr/>
          <a:lstStyle/>
          <a:p>
            <a:fld id="{9A8E65BC-B085-DC41-9093-8F01F478560B}" type="slidenum">
              <a:rPr lang="en-US" smtClean="0"/>
              <a:t>12</a:t>
            </a:fld>
            <a:endParaRPr lang="en-US" dirty="0"/>
          </a:p>
        </p:txBody>
      </p:sp>
    </p:spTree>
    <p:extLst>
      <p:ext uri="{BB962C8B-B14F-4D97-AF65-F5344CB8AC3E}">
        <p14:creationId xmlns:p14="http://schemas.microsoft.com/office/powerpoint/2010/main" val="3230603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62331"/>
          </a:xfrm>
        </p:spPr>
        <p:txBody>
          <a:bodyPr>
            <a:normAutofit fontScale="90000"/>
          </a:bodyPr>
          <a:lstStyle/>
          <a:p>
            <a:r>
              <a:rPr lang="en-US" dirty="0" smtClean="0"/>
              <a:t/>
            </a:r>
            <a:br>
              <a:rPr lang="en-US" dirty="0" smtClean="0"/>
            </a:br>
            <a:r>
              <a:rPr lang="en-US" dirty="0" smtClean="0"/>
              <a:t>The 1.34% increase at Age 28 </a:t>
            </a:r>
            <a:r>
              <a:rPr lang="en-US" i="1" dirty="0" smtClean="0">
                <a:solidFill>
                  <a:srgbClr val="FF0000"/>
                </a:solidFill>
              </a:rPr>
              <a:t>DOES NOT</a:t>
            </a:r>
            <a:r>
              <a:rPr lang="en-US" dirty="0" smtClean="0"/>
              <a:t> Hold Over a Lifetime Even in Chetty et al.’s Own </a:t>
            </a:r>
            <a:r>
              <a:rPr lang="en-US" dirty="0"/>
              <a:t>D</a:t>
            </a:r>
            <a:r>
              <a:rPr lang="en-US" dirty="0" smtClean="0"/>
              <a:t>ata </a:t>
            </a:r>
            <a:r>
              <a:rPr lang="en-US" dirty="0"/>
              <a:t>S</a:t>
            </a:r>
            <a:r>
              <a:rPr lang="en-US" dirty="0" smtClean="0"/>
              <a:t>et</a:t>
            </a:r>
            <a:br>
              <a:rPr lang="en-US" dirty="0" smtClean="0"/>
            </a:br>
            <a:endParaRPr lang="en-US" dirty="0"/>
          </a:p>
        </p:txBody>
      </p:sp>
      <p:sp>
        <p:nvSpPr>
          <p:cNvPr id="3" name="Content Placeholder 2"/>
          <p:cNvSpPr>
            <a:spLocks noGrp="1"/>
          </p:cNvSpPr>
          <p:nvPr>
            <p:ph idx="1"/>
          </p:nvPr>
        </p:nvSpPr>
        <p:spPr>
          <a:xfrm>
            <a:off x="457200" y="2376780"/>
            <a:ext cx="8229600" cy="3749383"/>
          </a:xfrm>
        </p:spPr>
        <p:txBody>
          <a:bodyPr>
            <a:normAutofit fontScale="85000" lnSpcReduction="20000"/>
          </a:bodyPr>
          <a:lstStyle/>
          <a:p>
            <a:r>
              <a:rPr lang="en-US" dirty="0" smtClean="0"/>
              <a:t>Chetty et al. assume that this increase in income will hold throughout a person’s life, and use it to get a $39,000 increase in a student’s lifetime income due to having a teacher with a 1 Standard Deviation higher Value Added for just </a:t>
            </a:r>
            <a:r>
              <a:rPr lang="en-US" i="1" dirty="0" smtClean="0"/>
              <a:t>one </a:t>
            </a:r>
            <a:r>
              <a:rPr lang="en-US" dirty="0" smtClean="0"/>
              <a:t>year in grades 4-8.   </a:t>
            </a:r>
          </a:p>
          <a:p>
            <a:r>
              <a:rPr lang="en-US" dirty="0" smtClean="0"/>
              <a:t>Chetty et al.’s assumption </a:t>
            </a:r>
            <a:r>
              <a:rPr lang="en-US" dirty="0"/>
              <a:t>that </a:t>
            </a:r>
            <a:r>
              <a:rPr lang="en-US" dirty="0" smtClean="0"/>
              <a:t>the 1.34%  increase in income at age 28 would </a:t>
            </a:r>
            <a:r>
              <a:rPr lang="en-US" dirty="0"/>
              <a:t>continue over a lifetime </a:t>
            </a:r>
            <a:r>
              <a:rPr lang="en-US" dirty="0" smtClean="0"/>
              <a:t>is contradicted by </a:t>
            </a:r>
            <a:r>
              <a:rPr lang="en-US" dirty="0"/>
              <a:t>the authors’ own results</a:t>
            </a:r>
            <a:r>
              <a:rPr lang="en-US" dirty="0" smtClean="0"/>
              <a:t>.  No increases in income were statistically significant at ages 29, 30, and 31. </a:t>
            </a:r>
          </a:p>
        </p:txBody>
      </p:sp>
      <p:sp>
        <p:nvSpPr>
          <p:cNvPr id="4" name="Slide Number Placeholder 3"/>
          <p:cNvSpPr>
            <a:spLocks noGrp="1"/>
          </p:cNvSpPr>
          <p:nvPr>
            <p:ph type="sldNum" sz="quarter" idx="12"/>
          </p:nvPr>
        </p:nvSpPr>
        <p:spPr/>
        <p:txBody>
          <a:bodyPr/>
          <a:lstStyle/>
          <a:p>
            <a:fld id="{9A8E65BC-B085-DC41-9093-8F01F478560B}" type="slidenum">
              <a:rPr lang="en-US" smtClean="0"/>
              <a:t>13</a:t>
            </a:fld>
            <a:endParaRPr lang="en-US"/>
          </a:p>
        </p:txBody>
      </p:sp>
    </p:spTree>
    <p:extLst>
      <p:ext uri="{BB962C8B-B14F-4D97-AF65-F5344CB8AC3E}">
        <p14:creationId xmlns:p14="http://schemas.microsoft.com/office/powerpoint/2010/main" val="13706037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Data </a:t>
            </a:r>
            <a:r>
              <a:rPr lang="en-US" dirty="0"/>
              <a:t>T</a:t>
            </a:r>
            <a:r>
              <a:rPr lang="en-US" dirty="0" smtClean="0"/>
              <a:t>hat Yields the Desired Result</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dirty="0"/>
              <a:t>Chetty et al. </a:t>
            </a:r>
            <a:r>
              <a:rPr lang="en-US" dirty="0" smtClean="0"/>
              <a:t>found that </a:t>
            </a:r>
            <a:r>
              <a:rPr lang="en-US" dirty="0"/>
              <a:t>a 1 standard deviation increase in Teacher Value-Added increases income by $286/year at age 28.  ($182/year in an earlier version.)  </a:t>
            </a:r>
            <a:endParaRPr lang="en-US" dirty="0" smtClean="0"/>
          </a:p>
          <a:p>
            <a:pPr marL="0" indent="0">
              <a:buNone/>
            </a:pPr>
            <a:r>
              <a:rPr lang="en-US" dirty="0" smtClean="0"/>
              <a:t>In </a:t>
            </a:r>
            <a:r>
              <a:rPr lang="en-US" dirty="0"/>
              <a:t>order to arrive at this </a:t>
            </a:r>
            <a:r>
              <a:rPr lang="en-US" dirty="0" smtClean="0"/>
              <a:t>result Chetty et al:</a:t>
            </a:r>
          </a:p>
          <a:p>
            <a:r>
              <a:rPr lang="en-US" dirty="0"/>
              <a:t>I</a:t>
            </a:r>
            <a:r>
              <a:rPr lang="en-US" dirty="0" smtClean="0"/>
              <a:t>ncluded </a:t>
            </a:r>
            <a:r>
              <a:rPr lang="en-US" dirty="0"/>
              <a:t>in their </a:t>
            </a:r>
            <a:r>
              <a:rPr lang="en-US" dirty="0" smtClean="0"/>
              <a:t>data </a:t>
            </a:r>
            <a:r>
              <a:rPr lang="en-US" dirty="0"/>
              <a:t>28 year </a:t>
            </a:r>
            <a:r>
              <a:rPr lang="en-US" dirty="0" smtClean="0"/>
              <a:t>olds </a:t>
            </a:r>
            <a:r>
              <a:rPr lang="en-US" dirty="0"/>
              <a:t>who did not </a:t>
            </a:r>
            <a:r>
              <a:rPr lang="en-US" dirty="0" smtClean="0"/>
              <a:t>file form 1040 and did not receive a W-2 form</a:t>
            </a:r>
            <a:r>
              <a:rPr lang="en-US" dirty="0"/>
              <a:t>. To these workers Chetty et al. </a:t>
            </a:r>
            <a:r>
              <a:rPr lang="en-US" b="1" i="1" dirty="0">
                <a:solidFill>
                  <a:srgbClr val="FF0000"/>
                </a:solidFill>
              </a:rPr>
              <a:t>assigned</a:t>
            </a:r>
            <a:r>
              <a:rPr lang="en-US" dirty="0">
                <a:solidFill>
                  <a:srgbClr val="FF0000"/>
                </a:solidFill>
              </a:rPr>
              <a:t> </a:t>
            </a:r>
            <a:r>
              <a:rPr lang="en-US" dirty="0"/>
              <a:t>the income of zero</a:t>
            </a:r>
            <a:r>
              <a:rPr lang="en-US" dirty="0" smtClean="0"/>
              <a:t>.  These </a:t>
            </a:r>
            <a:r>
              <a:rPr lang="en-US" dirty="0"/>
              <a:t>workers </a:t>
            </a:r>
            <a:r>
              <a:rPr lang="en-US" dirty="0" smtClean="0"/>
              <a:t>constituted </a:t>
            </a:r>
            <a:r>
              <a:rPr lang="en-US" b="1" i="1" dirty="0">
                <a:solidFill>
                  <a:srgbClr val="FF0000"/>
                </a:solidFill>
              </a:rPr>
              <a:t>29.6</a:t>
            </a:r>
            <a:r>
              <a:rPr lang="en-US" b="1" dirty="0">
                <a:solidFill>
                  <a:srgbClr val="FF0000"/>
                </a:solidFill>
              </a:rPr>
              <a:t>%</a:t>
            </a:r>
            <a:r>
              <a:rPr lang="en-US" dirty="0"/>
              <a:t> of the </a:t>
            </a:r>
            <a:r>
              <a:rPr lang="en-US" dirty="0" smtClean="0"/>
              <a:t>observations.  </a:t>
            </a:r>
          </a:p>
          <a:p>
            <a:r>
              <a:rPr lang="en-US" b="1" i="1" dirty="0" smtClean="0">
                <a:solidFill>
                  <a:srgbClr val="FF0000"/>
                </a:solidFill>
              </a:rPr>
              <a:t>Assigned</a:t>
            </a:r>
            <a:r>
              <a:rPr lang="en-US" dirty="0" smtClean="0"/>
              <a:t> an income of $100,000/year to 1.3% of the workers who earned more than this sum.  (In fact, among workers with reported income, 1.9% were high-earners.  The figure 1.3% is based </a:t>
            </a:r>
            <a:r>
              <a:rPr lang="en-US" dirty="0"/>
              <a:t>on the inclusion of non</a:t>
            </a:r>
            <a:r>
              <a:rPr lang="en-US" dirty="0" smtClean="0"/>
              <a:t>-filers.)</a:t>
            </a: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9A8E65BC-B085-DC41-9093-8F01F478560B}" type="slidenum">
              <a:rPr lang="en-US" smtClean="0"/>
              <a:t>14</a:t>
            </a:fld>
            <a:endParaRPr lang="en-US" dirty="0"/>
          </a:p>
        </p:txBody>
      </p:sp>
    </p:spTree>
    <p:extLst>
      <p:ext uri="{BB962C8B-B14F-4D97-AF65-F5344CB8AC3E}">
        <p14:creationId xmlns:p14="http://schemas.microsoft.com/office/powerpoint/2010/main" val="2040461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Inclusion of Non-Filers Biases the Calculations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sz="3800" dirty="0" smtClean="0"/>
              <a:t>Workers who do not report income may nevertheless be employed and earn wages.  According to the</a:t>
            </a:r>
            <a:r>
              <a:rPr lang="en-US" sz="3800" i="1" dirty="0" smtClean="0"/>
              <a:t> New York Times, </a:t>
            </a:r>
            <a:r>
              <a:rPr lang="en-US" sz="3800" b="1" dirty="0" smtClean="0"/>
              <a:t>“</a:t>
            </a:r>
            <a:r>
              <a:rPr lang="en-US" sz="3800" dirty="0"/>
              <a:t>Various estimates put the tax cheat </a:t>
            </a:r>
            <a:r>
              <a:rPr lang="en-US" sz="3800" dirty="0" smtClean="0"/>
              <a:t>rate at </a:t>
            </a:r>
            <a:r>
              <a:rPr lang="en-US" sz="3800" dirty="0"/>
              <a:t>80 to 95 percent of people who employ baby sitters, housekeepers and home health aides.”  The same is probably </a:t>
            </a:r>
            <a:r>
              <a:rPr lang="en-US" sz="3800" dirty="0" smtClean="0"/>
              <a:t>true for </a:t>
            </a:r>
            <a:r>
              <a:rPr lang="en-US" sz="3800" dirty="0"/>
              <a:t>other professions, including handymen and tutors</a:t>
            </a:r>
            <a:r>
              <a:rPr lang="en-US" sz="3800" dirty="0" smtClean="0"/>
              <a:t>.  Assigning zero income to workers who have income biases the results.  Non-filers should not be included in the data.</a:t>
            </a:r>
            <a:endParaRPr lang="en-US" dirty="0" smtClean="0"/>
          </a:p>
        </p:txBody>
      </p:sp>
      <p:sp>
        <p:nvSpPr>
          <p:cNvPr id="4" name="Slide Number Placeholder 3"/>
          <p:cNvSpPr>
            <a:spLocks noGrp="1"/>
          </p:cNvSpPr>
          <p:nvPr>
            <p:ph type="sldNum" sz="quarter" idx="12"/>
          </p:nvPr>
        </p:nvSpPr>
        <p:spPr/>
        <p:txBody>
          <a:bodyPr/>
          <a:lstStyle/>
          <a:p>
            <a:fld id="{9A8E65BC-B085-DC41-9093-8F01F478560B}" type="slidenum">
              <a:rPr lang="en-US" smtClean="0"/>
              <a:t>15</a:t>
            </a:fld>
            <a:endParaRPr lang="en-US" dirty="0"/>
          </a:p>
        </p:txBody>
      </p:sp>
    </p:spTree>
    <p:extLst>
      <p:ext uri="{BB962C8B-B14F-4D97-AF65-F5344CB8AC3E}">
        <p14:creationId xmlns:p14="http://schemas.microsoft.com/office/powerpoint/2010/main" val="37963944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107"/>
          </a:xfrm>
        </p:spPr>
        <p:txBody>
          <a:bodyPr/>
          <a:lstStyle/>
          <a:p>
            <a:r>
              <a:rPr lang="en-US" dirty="0" smtClean="0"/>
              <a:t>Non-Filers (cont.)</a:t>
            </a:r>
            <a:endParaRPr lang="en-US" dirty="0"/>
          </a:p>
        </p:txBody>
      </p:sp>
      <p:sp>
        <p:nvSpPr>
          <p:cNvPr id="3" name="Content Placeholder 2"/>
          <p:cNvSpPr>
            <a:spLocks noGrp="1"/>
          </p:cNvSpPr>
          <p:nvPr>
            <p:ph idx="1"/>
          </p:nvPr>
        </p:nvSpPr>
        <p:spPr>
          <a:xfrm>
            <a:off x="457200" y="1331402"/>
            <a:ext cx="8229600" cy="4805003"/>
          </a:xfrm>
        </p:spPr>
        <p:txBody>
          <a:bodyPr>
            <a:normAutofit fontScale="62500" lnSpcReduction="20000"/>
          </a:bodyPr>
          <a:lstStyle/>
          <a:p>
            <a:pPr marL="0" indent="0">
              <a:buNone/>
            </a:pPr>
            <a:endParaRPr lang="en-US" dirty="0"/>
          </a:p>
          <a:p>
            <a:r>
              <a:rPr lang="en-US" dirty="0"/>
              <a:t>Suppose non-filers were </a:t>
            </a:r>
            <a:r>
              <a:rPr lang="en-US" dirty="0" smtClean="0"/>
              <a:t>indeed </a:t>
            </a:r>
            <a:r>
              <a:rPr lang="en-US" dirty="0"/>
              <a:t>unemployed and had zero income.  Even then they should not have been included in the data.  The reason is that  the effect of Teacher VA on the income of workers who are unemployed would be vastly different from its effect on the Income of workers who are employed.  While it is possible that an increase in Teacher Value-Added would increase the income of an employed worker by $286/year, for  a person who switches from being unemployed to being employed the increase in income would be much larger. (The newly employed would on average get a job that pays the average wage of $21,256.) Therefore, non-filers should not have been included in the same data set as filers.</a:t>
            </a:r>
          </a:p>
          <a:p>
            <a:endParaRPr lang="en-US" dirty="0"/>
          </a:p>
          <a:p>
            <a:r>
              <a:rPr lang="en-US" dirty="0"/>
              <a:t>As we shall see, the inclusion of non-filers biases not only the measurement of the change in income, but even more dramatically, the measurement of the </a:t>
            </a:r>
            <a:r>
              <a:rPr lang="en-US" i="1" dirty="0"/>
              <a:t>percentage</a:t>
            </a:r>
            <a:r>
              <a:rPr lang="en-US" dirty="0"/>
              <a:t> change in income, that is due to a change in Teacher VA.</a:t>
            </a:r>
          </a:p>
          <a:p>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16</a:t>
            </a:fld>
            <a:endParaRPr lang="en-US"/>
          </a:p>
        </p:txBody>
      </p:sp>
    </p:spTree>
    <p:extLst>
      <p:ext uri="{BB962C8B-B14F-4D97-AF65-F5344CB8AC3E}">
        <p14:creationId xmlns:p14="http://schemas.microsoft.com/office/powerpoint/2010/main" val="29552888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“Capping” High Earners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just a few observations are very different from the rest, they are called “outliers,” and they may be removed from the data.   But this is </a:t>
            </a:r>
            <a:r>
              <a:rPr lang="en-US" b="1" i="1" dirty="0" smtClean="0">
                <a:solidFill>
                  <a:srgbClr val="FF0000"/>
                </a:solidFill>
              </a:rPr>
              <a:t>NOT</a:t>
            </a:r>
            <a:r>
              <a:rPr lang="en-US" dirty="0" smtClean="0">
                <a:solidFill>
                  <a:srgbClr val="FF0000"/>
                </a:solidFill>
              </a:rPr>
              <a:t> </a:t>
            </a:r>
            <a:r>
              <a:rPr lang="en-US" dirty="0" smtClean="0"/>
              <a:t>what Chetty et al. did.  What they did is </a:t>
            </a:r>
            <a:r>
              <a:rPr lang="en-US" b="1" dirty="0" smtClean="0"/>
              <a:t>“</a:t>
            </a:r>
            <a:r>
              <a:rPr lang="en-US" dirty="0"/>
              <a:t>cap earnings in each year at $100,000 </a:t>
            </a:r>
            <a:r>
              <a:rPr lang="en-US" dirty="0" smtClean="0"/>
              <a:t>to reduce </a:t>
            </a:r>
            <a:r>
              <a:rPr lang="en-US" dirty="0"/>
              <a:t>the influence of outliers</a:t>
            </a:r>
            <a:r>
              <a:rPr lang="en-US" b="1" dirty="0"/>
              <a:t>” </a:t>
            </a:r>
            <a:r>
              <a:rPr lang="en-US" dirty="0"/>
              <a:t>(page </a:t>
            </a:r>
            <a:r>
              <a:rPr lang="en-US" dirty="0" smtClean="0"/>
              <a:t>9, second paper).  Outliers may be removed, but instead Chetty et al. assigned to high earners values that are different from the ones they had.  Thus instead of data Chetty et al. used </a:t>
            </a:r>
            <a:r>
              <a:rPr lang="en-US" b="1" i="1" dirty="0" smtClean="0">
                <a:solidFill>
                  <a:srgbClr val="FF0000"/>
                </a:solidFill>
              </a:rPr>
              <a:t>manufactured</a:t>
            </a:r>
            <a:r>
              <a:rPr lang="en-US" i="1" dirty="0" smtClean="0">
                <a:solidFill>
                  <a:srgbClr val="FF0000"/>
                </a:solidFill>
              </a:rPr>
              <a:t> </a:t>
            </a:r>
            <a:r>
              <a:rPr lang="en-US" dirty="0" smtClean="0"/>
              <a:t>data.</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17</a:t>
            </a:fld>
            <a:endParaRPr lang="en-US" dirty="0"/>
          </a:p>
        </p:txBody>
      </p:sp>
    </p:spTree>
    <p:extLst>
      <p:ext uri="{BB962C8B-B14F-4D97-AF65-F5344CB8AC3E}">
        <p14:creationId xmlns:p14="http://schemas.microsoft.com/office/powerpoint/2010/main" val="4135048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354218"/>
          </a:xfrm>
        </p:spPr>
        <p:txBody>
          <a:bodyPr>
            <a:normAutofit fontScale="90000"/>
          </a:bodyPr>
          <a:lstStyle/>
          <a:p>
            <a:r>
              <a:rPr lang="en-US" dirty="0" smtClean="0"/>
              <a:t>An Example of How Such Data Manipulations Can Lead to:</a:t>
            </a:r>
            <a:br>
              <a:rPr lang="en-US" dirty="0" smtClean="0"/>
            </a:br>
            <a:r>
              <a:rPr lang="en-US" dirty="0" smtClean="0"/>
              <a:t/>
            </a:r>
            <a:br>
              <a:rPr lang="en-US" dirty="0" smtClean="0"/>
            </a:br>
            <a:r>
              <a:rPr lang="en-US" dirty="0" smtClean="0"/>
              <a:t>Higher Teacher VA = Higher</a:t>
            </a:r>
            <a:r>
              <a:rPr lang="en-US" dirty="0" smtClean="0">
                <a:sym typeface="Wingdings"/>
              </a:rPr>
              <a:t> Income</a:t>
            </a:r>
            <a:r>
              <a:rPr lang="en-US" dirty="0" smtClean="0"/>
              <a:t/>
            </a:r>
            <a:br>
              <a:rPr lang="en-US" dirty="0" smtClean="0"/>
            </a:br>
            <a:r>
              <a:rPr lang="en-US" dirty="0" smtClean="0"/>
              <a:t/>
            </a:r>
            <a:br>
              <a:rPr lang="en-US" dirty="0" smtClean="0"/>
            </a:br>
            <a:r>
              <a:rPr lang="en-US" i="1" dirty="0" smtClean="0"/>
              <a:t>Even if the opposite is the case</a:t>
            </a:r>
            <a:endParaRPr lang="en-US" i="1" dirty="0"/>
          </a:p>
        </p:txBody>
      </p:sp>
      <p:sp>
        <p:nvSpPr>
          <p:cNvPr id="3" name="Content Placeholder 2"/>
          <p:cNvSpPr>
            <a:spLocks noGrp="1"/>
          </p:cNvSpPr>
          <p:nvPr>
            <p:ph idx="1"/>
          </p:nvPr>
        </p:nvSpPr>
        <p:spPr>
          <a:xfrm>
            <a:off x="457200" y="5615504"/>
            <a:ext cx="8229600" cy="510659"/>
          </a:xfrm>
        </p:spPr>
        <p:txBody>
          <a:bodyPr>
            <a:normAutofit fontScale="92500" lnSpcReduction="10000"/>
          </a:bodyPr>
          <a:lstStyle/>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18</a:t>
            </a:fld>
            <a:endParaRPr lang="en-US" dirty="0"/>
          </a:p>
        </p:txBody>
      </p:sp>
    </p:spTree>
    <p:extLst>
      <p:ext uri="{BB962C8B-B14F-4D97-AF65-F5344CB8AC3E}">
        <p14:creationId xmlns:p14="http://schemas.microsoft.com/office/powerpoint/2010/main" val="6138527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1612"/>
          </a:xfrm>
        </p:spPr>
        <p:txBody>
          <a:bodyPr>
            <a:normAutofit/>
          </a:bodyPr>
          <a:lstStyle/>
          <a:p>
            <a:r>
              <a:rPr lang="en-US" sz="2800" dirty="0" smtClean="0"/>
              <a:t>When Only </a:t>
            </a:r>
            <a:r>
              <a:rPr lang="en-US" sz="2800" dirty="0"/>
              <a:t>E</a:t>
            </a:r>
            <a:r>
              <a:rPr lang="en-US" sz="2800" dirty="0" smtClean="0"/>
              <a:t>mployed </a:t>
            </a:r>
            <a:r>
              <a:rPr lang="en-US" sz="2800" dirty="0"/>
              <a:t>W</a:t>
            </a:r>
            <a:r>
              <a:rPr lang="en-US" sz="2800" dirty="0" smtClean="0"/>
              <a:t>orkers </a:t>
            </a:r>
            <a:r>
              <a:rPr lang="en-US" sz="2800" dirty="0"/>
              <a:t>A</a:t>
            </a:r>
            <a:r>
              <a:rPr lang="en-US" sz="2800" dirty="0" smtClean="0"/>
              <a:t>re </a:t>
            </a:r>
            <a:r>
              <a:rPr lang="en-US" sz="2800" dirty="0"/>
              <a:t>I</a:t>
            </a:r>
            <a:r>
              <a:rPr lang="en-US" sz="2800" dirty="0" smtClean="0"/>
              <a:t>ncluded, </a:t>
            </a:r>
            <a:br>
              <a:rPr lang="en-US" sz="2800" dirty="0" smtClean="0"/>
            </a:br>
            <a:r>
              <a:rPr lang="en-US" sz="2800" dirty="0" smtClean="0"/>
              <a:t>Higher Teacher VA (TVA)  Decreases Income</a:t>
            </a:r>
            <a:endParaRPr lang="en-US" sz="2800" dirty="0"/>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2356805022"/>
              </p:ext>
            </p:extLst>
          </p:nvPr>
        </p:nvGraphicFramePr>
        <p:xfrm>
          <a:off x="609600" y="1928283"/>
          <a:ext cx="4038600" cy="2561590"/>
        </p:xfrm>
        <a:graphic>
          <a:graphicData uri="http://schemas.openxmlformats.org/drawingml/2006/table">
            <a:tbl>
              <a:tblPr firstRow="1" bandRow="1">
                <a:tableStyleId>{5C22544A-7EE6-4342-B048-85BDC9FD1C3A}</a:tableStyleId>
              </a:tblPr>
              <a:tblGrid>
                <a:gridCol w="2019300"/>
                <a:gridCol w="2019300"/>
              </a:tblGrid>
              <a:tr h="336550">
                <a:tc gridSpan="2">
                  <a:txBody>
                    <a:bodyPr/>
                    <a:lstStyle/>
                    <a:p>
                      <a:pPr algn="ctr" fontAlgn="b"/>
                      <a:r>
                        <a:rPr lang="en-US" sz="1600" b="0" i="0" u="none" strike="noStrike" dirty="0" smtClean="0">
                          <a:effectLst/>
                          <a:latin typeface="Arial"/>
                        </a:rPr>
                        <a:t>All Employed Workers</a:t>
                      </a:r>
                      <a:endParaRPr lang="en-US" sz="1600" b="0" i="0" u="none" strike="noStrike" dirty="0">
                        <a:effectLst/>
                        <a:latin typeface="Arial"/>
                      </a:endParaRPr>
                    </a:p>
                  </a:txBody>
                  <a:tcPr marL="12700" marR="12700" marT="12700" marB="0" anchor="b"/>
                </a:tc>
                <a:tc hMerge="1">
                  <a:txBody>
                    <a:bodyPr/>
                    <a:lstStyle/>
                    <a:p>
                      <a:endParaRPr lang="en-US"/>
                    </a:p>
                  </a:txBody>
                  <a:tcPr/>
                </a:tc>
              </a:tr>
              <a:tr h="370840">
                <a:tc>
                  <a:txBody>
                    <a:bodyPr/>
                    <a:lstStyle/>
                    <a:p>
                      <a:pPr algn="ctr" fontAlgn="b"/>
                      <a:r>
                        <a:rPr lang="en-US" sz="1600" b="0" i="0" u="none" strike="noStrike" dirty="0">
                          <a:effectLst/>
                          <a:latin typeface="Arial"/>
                        </a:rPr>
                        <a:t>TVA</a:t>
                      </a:r>
                    </a:p>
                  </a:txBody>
                  <a:tcPr marL="12700" marR="12700" marT="12700" marB="0" anchor="b"/>
                </a:tc>
                <a:tc>
                  <a:txBody>
                    <a:bodyPr/>
                    <a:lstStyle/>
                    <a:p>
                      <a:pPr algn="ctr" fontAlgn="b"/>
                      <a:r>
                        <a:rPr lang="en-US" sz="1600" b="0" i="0" u="none" strike="noStrike" dirty="0" smtClean="0">
                          <a:effectLst/>
                          <a:latin typeface="Arial"/>
                        </a:rPr>
                        <a:t>INCOME</a:t>
                      </a:r>
                      <a:endParaRPr lang="en-US" sz="1600" b="0" i="0" u="none" strike="noStrike" dirty="0">
                        <a:effectLst/>
                        <a:latin typeface="Arial"/>
                      </a:endParaRPr>
                    </a:p>
                  </a:txBody>
                  <a:tcPr marL="12700" marR="12700" marT="12700" marB="0" anchor="b"/>
                </a:tc>
              </a:tr>
              <a:tr h="370840">
                <a:tc>
                  <a:txBody>
                    <a:bodyPr/>
                    <a:lstStyle/>
                    <a:p>
                      <a:pPr algn="ctr" fontAlgn="b"/>
                      <a:r>
                        <a:rPr lang="en-US" sz="1600" b="0" i="0" u="none" strike="noStrike" dirty="0" smtClean="0">
                          <a:effectLst/>
                          <a:latin typeface="Arial"/>
                        </a:rPr>
                        <a:t>0</a:t>
                      </a:r>
                      <a:endParaRPr lang="en-US" sz="1600" b="0" i="0" u="none" strike="noStrike" dirty="0">
                        <a:effectLst/>
                        <a:latin typeface="Arial"/>
                      </a:endParaRPr>
                    </a:p>
                  </a:txBody>
                  <a:tcPr marL="12700" marR="12700" marT="12700" marB="0" anchor="b"/>
                </a:tc>
                <a:tc>
                  <a:txBody>
                    <a:bodyPr/>
                    <a:lstStyle/>
                    <a:p>
                      <a:pPr algn="ctr" fontAlgn="b"/>
                      <a:r>
                        <a:rPr lang="en-US" sz="1600" b="0" i="0" u="none" strike="noStrike" dirty="0" smtClean="0">
                          <a:effectLst/>
                          <a:latin typeface="Arial"/>
                        </a:rPr>
                        <a:t>Non-Filer</a:t>
                      </a:r>
                      <a:endParaRPr lang="en-US" sz="1600" b="0" i="0" u="none" strike="noStrike" dirty="0">
                        <a:effectLst/>
                        <a:latin typeface="Arial"/>
                      </a:endParaRP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a:effectLst/>
                          <a:latin typeface="Arial"/>
                        </a:rPr>
                        <a:t>80</a:t>
                      </a: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a:effectLst/>
                          <a:latin typeface="Arial"/>
                        </a:rPr>
                        <a:t>200</a:t>
                      </a: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a:effectLst/>
                          <a:latin typeface="Arial"/>
                        </a:rPr>
                        <a:t>40</a:t>
                      </a: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smtClean="0">
                          <a:effectLst/>
                          <a:latin typeface="Arial"/>
                        </a:rPr>
                        <a:t>100</a:t>
                      </a:r>
                      <a:endParaRPr lang="en-US" sz="1600" b="0" i="0" u="none" strike="noStrike" dirty="0">
                        <a:effectLst/>
                        <a:latin typeface="Arial"/>
                      </a:endParaRPr>
                    </a:p>
                  </a:txBody>
                  <a:tcPr marL="12700" marR="12700" marT="12700" marB="0" anchor="b"/>
                </a:tc>
              </a:tr>
            </a:tbl>
          </a:graphicData>
        </a:graphic>
      </p:graphicFrame>
      <p:graphicFrame>
        <p:nvGraphicFramePr>
          <p:cNvPr id="17" name="Content Placeholder 16"/>
          <p:cNvGraphicFramePr>
            <a:graphicFrameLocks noGrp="1"/>
          </p:cNvGraphicFramePr>
          <p:nvPr>
            <p:ph sz="half" idx="2"/>
            <p:extLst>
              <p:ext uri="{D42A27DB-BD31-4B8C-83A1-F6EECF244321}">
                <p14:modId xmlns:p14="http://schemas.microsoft.com/office/powerpoint/2010/main" val="426381035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A8E65BC-B085-DC41-9093-8F01F478560B}" type="slidenum">
              <a:rPr lang="en-US" smtClean="0"/>
              <a:t>19</a:t>
            </a:fld>
            <a:endParaRPr lang="en-US" dirty="0"/>
          </a:p>
        </p:txBody>
      </p:sp>
    </p:spTree>
    <p:extLst>
      <p:ext uri="{BB962C8B-B14F-4D97-AF65-F5344CB8AC3E}">
        <p14:creationId xmlns:p14="http://schemas.microsoft.com/office/powerpoint/2010/main" val="7270358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0114"/>
            <a:ext cx="8229600" cy="5486049"/>
          </a:xfrm>
        </p:spPr>
        <p:txBody>
          <a:bodyPr>
            <a:normAutofit fontScale="85000" lnSpcReduction="10000"/>
          </a:bodyPr>
          <a:lstStyle/>
          <a:p>
            <a:pPr marL="0" indent="0">
              <a:buNone/>
            </a:pPr>
            <a:r>
              <a:rPr lang="en-US" dirty="0" smtClean="0"/>
              <a:t>This presentation is based on a debate with Chetty et al.</a:t>
            </a:r>
          </a:p>
          <a:p>
            <a:pPr marL="0" indent="0">
              <a:buNone/>
            </a:pPr>
            <a:r>
              <a:rPr lang="en-US" dirty="0" smtClean="0">
                <a:hlinkClick r:id="rId2"/>
              </a:rPr>
              <a:t>http:</a:t>
            </a:r>
            <a:r>
              <a:rPr lang="en-US" dirty="0">
                <a:hlinkClick r:id="rId2"/>
              </a:rPr>
              <a:t>//</a:t>
            </a:r>
            <a:r>
              <a:rPr lang="en-US" dirty="0" smtClean="0">
                <a:hlinkClick r:id="rId2"/>
              </a:rPr>
              <a:t>nepc.colorado.edu</a:t>
            </a:r>
            <a:r>
              <a:rPr lang="en-US" dirty="0">
                <a:hlinkClick r:id="rId2"/>
              </a:rPr>
              <a:t>/newsletter/2014/06/adler-response-to-</a:t>
            </a:r>
            <a:r>
              <a:rPr lang="en-US" dirty="0" smtClean="0">
                <a:hlinkClick r:id="rId2"/>
              </a:rPr>
              <a:t>chetty</a:t>
            </a:r>
            <a:endParaRPr lang="en-US" dirty="0" smtClean="0"/>
          </a:p>
          <a:p>
            <a:pPr marL="0" indent="0">
              <a:buNone/>
            </a:pPr>
            <a:endParaRPr lang="en-US" dirty="0"/>
          </a:p>
          <a:p>
            <a:pPr marL="0" indent="0">
              <a:buNone/>
            </a:pPr>
            <a:r>
              <a:rPr lang="en-US" dirty="0" smtClean="0"/>
              <a:t>Papers Reviewed:  </a:t>
            </a:r>
          </a:p>
          <a:p>
            <a:pPr marL="0" indent="0">
              <a:buNone/>
            </a:pPr>
            <a:r>
              <a:rPr lang="en-US" dirty="0" smtClean="0"/>
              <a:t>Chetty et al., Final </a:t>
            </a:r>
            <a:r>
              <a:rPr lang="en-US" dirty="0"/>
              <a:t>AER Papers, </a:t>
            </a:r>
            <a:r>
              <a:rPr lang="en-US" dirty="0">
                <a:hlinkClick r:id="rId3"/>
              </a:rPr>
              <a:t>http://obs.rc.fas.harvard.edu/chetty/</a:t>
            </a:r>
            <a:r>
              <a:rPr lang="en-US" dirty="0" smtClean="0">
                <a:hlinkClick r:id="rId3"/>
              </a:rPr>
              <a:t>value_added.html</a:t>
            </a:r>
            <a:endParaRPr lang="en-US" dirty="0" smtClean="0"/>
          </a:p>
          <a:p>
            <a:pPr marL="0" indent="0">
              <a:buNone/>
            </a:pPr>
            <a:endParaRPr lang="en-US" dirty="0" smtClean="0"/>
          </a:p>
          <a:p>
            <a:pPr marL="0" indent="0">
              <a:buNone/>
            </a:pPr>
            <a:r>
              <a:rPr lang="en-US" dirty="0" smtClean="0"/>
              <a:t>Kane, </a:t>
            </a:r>
            <a:r>
              <a:rPr lang="en-US" dirty="0" err="1" smtClean="0"/>
              <a:t>Vergara</a:t>
            </a:r>
            <a:r>
              <a:rPr lang="en-US" dirty="0" smtClean="0"/>
              <a:t> court presentation</a:t>
            </a:r>
            <a:endParaRPr lang="en-US" dirty="0"/>
          </a:p>
          <a:p>
            <a:pPr marL="0" indent="0">
              <a:buNone/>
            </a:pPr>
            <a:r>
              <a:rPr lang="en-US" dirty="0">
                <a:hlinkClick r:id="rId4"/>
              </a:rPr>
              <a:t>http://studentsmatter.org/wp-content/uploads/2014/02/SM_Kane-Demonstratives_02.06.14.</a:t>
            </a:r>
            <a:r>
              <a:rPr lang="en-US" dirty="0" smtClean="0">
                <a:hlinkClick r:id="rId4"/>
              </a:rPr>
              <a:t>pdf</a:t>
            </a:r>
            <a:endParaRPr lang="en-US" dirty="0" smtClean="0"/>
          </a:p>
          <a:p>
            <a:pPr marL="0" indent="0">
              <a:buNone/>
            </a:pPr>
            <a:endParaRPr lang="en-US" dirty="0"/>
          </a:p>
          <a:p>
            <a:pPr marL="0" indent="0" algn="ctr">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2</a:t>
            </a:fld>
            <a:endParaRPr lang="en-US"/>
          </a:p>
        </p:txBody>
      </p:sp>
    </p:spTree>
    <p:extLst>
      <p:ext uri="{BB962C8B-B14F-4D97-AF65-F5344CB8AC3E}">
        <p14:creationId xmlns:p14="http://schemas.microsoft.com/office/powerpoint/2010/main" val="29973864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Add Non-Filers</a:t>
            </a:r>
            <a:br>
              <a:rPr lang="en-US" sz="2800" dirty="0" smtClean="0"/>
            </a:br>
            <a:r>
              <a:rPr lang="en-US" sz="2800" dirty="0" smtClean="0"/>
              <a:t>Result is </a:t>
            </a:r>
            <a:r>
              <a:rPr lang="en-US" sz="2800" i="1" dirty="0" smtClean="0"/>
              <a:t>‘Better,’</a:t>
            </a:r>
            <a:r>
              <a:rPr lang="en-US" sz="2800" dirty="0" smtClean="0"/>
              <a:t> but TVA Still Decreases Income</a:t>
            </a:r>
            <a:endParaRPr lang="en-US" sz="28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179753933"/>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4"/>
          <p:cNvGraphicFramePr>
            <a:graphicFrameLocks/>
          </p:cNvGraphicFramePr>
          <p:nvPr>
            <p:extLst>
              <p:ext uri="{D42A27DB-BD31-4B8C-83A1-F6EECF244321}">
                <p14:modId xmlns:p14="http://schemas.microsoft.com/office/powerpoint/2010/main" val="3172409932"/>
              </p:ext>
            </p:extLst>
          </p:nvPr>
        </p:nvGraphicFramePr>
        <p:xfrm>
          <a:off x="609600" y="1928283"/>
          <a:ext cx="4038600" cy="2561590"/>
        </p:xfrm>
        <a:graphic>
          <a:graphicData uri="http://schemas.openxmlformats.org/drawingml/2006/table">
            <a:tbl>
              <a:tblPr firstRow="1" bandRow="1">
                <a:tableStyleId>{5C22544A-7EE6-4342-B048-85BDC9FD1C3A}</a:tableStyleId>
              </a:tblPr>
              <a:tblGrid>
                <a:gridCol w="2019300"/>
                <a:gridCol w="2019300"/>
              </a:tblGrid>
              <a:tr h="336550">
                <a:tc gridSpan="2">
                  <a:txBody>
                    <a:bodyPr/>
                    <a:lstStyle/>
                    <a:p>
                      <a:pPr algn="ctr" fontAlgn="b"/>
                      <a:r>
                        <a:rPr lang="en-US" sz="1600" b="0" i="0" u="none" strike="noStrike" dirty="0" smtClean="0">
                          <a:effectLst/>
                          <a:latin typeface="Arial"/>
                        </a:rPr>
                        <a:t>Assign</a:t>
                      </a:r>
                      <a:r>
                        <a:rPr lang="en-US" sz="1600" b="0" i="0" u="none" strike="noStrike" baseline="0" dirty="0" smtClean="0">
                          <a:effectLst/>
                          <a:latin typeface="Arial"/>
                        </a:rPr>
                        <a:t> zero to non-filers</a:t>
                      </a:r>
                      <a:endParaRPr lang="en-US" sz="1600" b="0" i="0" u="none" strike="noStrike" dirty="0">
                        <a:effectLst/>
                        <a:latin typeface="Arial"/>
                      </a:endParaRPr>
                    </a:p>
                  </a:txBody>
                  <a:tcPr marL="12700" marR="12700" marT="12700" marB="0" anchor="b"/>
                </a:tc>
                <a:tc hMerge="1">
                  <a:txBody>
                    <a:bodyPr/>
                    <a:lstStyle/>
                    <a:p>
                      <a:endParaRPr lang="en-US"/>
                    </a:p>
                  </a:txBody>
                  <a:tcPr/>
                </a:tc>
              </a:tr>
              <a:tr h="370840">
                <a:tc>
                  <a:txBody>
                    <a:bodyPr/>
                    <a:lstStyle/>
                    <a:p>
                      <a:pPr algn="ctr" fontAlgn="b"/>
                      <a:r>
                        <a:rPr lang="en-US" sz="1600" b="0" i="0" u="none" strike="noStrike" dirty="0">
                          <a:effectLst/>
                          <a:latin typeface="Arial"/>
                        </a:rPr>
                        <a:t>TVA</a:t>
                      </a:r>
                    </a:p>
                  </a:txBody>
                  <a:tcPr marL="12700" marR="12700" marT="12700" marB="0" anchor="b"/>
                </a:tc>
                <a:tc>
                  <a:txBody>
                    <a:bodyPr/>
                    <a:lstStyle/>
                    <a:p>
                      <a:pPr algn="ctr" fontAlgn="b"/>
                      <a:r>
                        <a:rPr lang="en-US" sz="1600" b="0" i="0" u="none" strike="noStrike" dirty="0" smtClean="0">
                          <a:effectLst/>
                          <a:latin typeface="Arial"/>
                        </a:rPr>
                        <a:t>INCOME</a:t>
                      </a:r>
                      <a:endParaRPr lang="en-US" sz="1600" b="0" i="0" u="none" strike="noStrike" dirty="0">
                        <a:effectLst/>
                        <a:latin typeface="Arial"/>
                      </a:endParaRPr>
                    </a:p>
                  </a:txBody>
                  <a:tcPr marL="12700" marR="12700" marT="12700" marB="0" anchor="b"/>
                </a:tc>
              </a:tr>
              <a:tr h="370840">
                <a:tc>
                  <a:txBody>
                    <a:bodyPr/>
                    <a:lstStyle/>
                    <a:p>
                      <a:pPr algn="ctr" fontAlgn="b"/>
                      <a:r>
                        <a:rPr lang="en-US" sz="1600" b="0" i="0" u="none" strike="noStrike" dirty="0" smtClean="0">
                          <a:effectLst/>
                          <a:latin typeface="Arial"/>
                        </a:rPr>
                        <a:t>0</a:t>
                      </a:r>
                      <a:endParaRPr lang="en-US" sz="1600" b="0" i="0" u="none" strike="noStrike" dirty="0">
                        <a:effectLst/>
                        <a:latin typeface="Arial"/>
                      </a:endParaRPr>
                    </a:p>
                  </a:txBody>
                  <a:tcPr marL="12700" marR="12700" marT="12700" marB="0" anchor="b"/>
                </a:tc>
                <a:tc>
                  <a:txBody>
                    <a:bodyPr/>
                    <a:lstStyle/>
                    <a:p>
                      <a:pPr algn="ctr" fontAlgn="b"/>
                      <a:r>
                        <a:rPr lang="en-US" sz="1600" b="0" i="0" u="none" strike="noStrike" dirty="0" smtClean="0">
                          <a:solidFill>
                            <a:srgbClr val="FF0000"/>
                          </a:solidFill>
                          <a:effectLst/>
                          <a:latin typeface="Arial"/>
                        </a:rPr>
                        <a:t>              0 (non-filer)</a:t>
                      </a:r>
                      <a:endParaRPr lang="en-US" sz="1600" b="0" i="0" u="none" strike="noStrike" dirty="0">
                        <a:solidFill>
                          <a:srgbClr val="FF0000"/>
                        </a:solidFill>
                        <a:effectLst/>
                        <a:latin typeface="Arial"/>
                      </a:endParaRP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a:effectLst/>
                          <a:latin typeface="Arial"/>
                        </a:rPr>
                        <a:t>80</a:t>
                      </a: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a:effectLst/>
                          <a:latin typeface="Arial"/>
                        </a:rPr>
                        <a:t>200</a:t>
                      </a: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a:effectLst/>
                          <a:latin typeface="Arial"/>
                        </a:rPr>
                        <a:t>40</a:t>
                      </a: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smtClean="0">
                          <a:effectLst/>
                          <a:latin typeface="Arial"/>
                        </a:rPr>
                        <a:t>100</a:t>
                      </a:r>
                      <a:endParaRPr lang="en-US" sz="1600" b="0" i="0" u="none" strike="noStrike" dirty="0">
                        <a:effectLst/>
                        <a:latin typeface="Arial"/>
                      </a:endParaRP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9A8E65BC-B085-DC41-9093-8F01F478560B}" type="slidenum">
              <a:rPr lang="en-US" smtClean="0"/>
              <a:t>20</a:t>
            </a:fld>
            <a:endParaRPr lang="en-US" dirty="0"/>
          </a:p>
        </p:txBody>
      </p:sp>
    </p:spTree>
    <p:extLst>
      <p:ext uri="{BB962C8B-B14F-4D97-AF65-F5344CB8AC3E}">
        <p14:creationId xmlns:p14="http://schemas.microsoft.com/office/powerpoint/2010/main" val="1255615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Keep Non-Filers, Remove Outliers:  Result ‘</a:t>
            </a:r>
            <a:r>
              <a:rPr lang="en-US" sz="2800" i="1" dirty="0" smtClean="0"/>
              <a:t>Even Better,’</a:t>
            </a:r>
            <a:r>
              <a:rPr lang="en-US" sz="2800" dirty="0"/>
              <a:t> </a:t>
            </a:r>
            <a:r>
              <a:rPr lang="en-US" sz="2800" dirty="0" smtClean="0"/>
              <a:t>But Still </a:t>
            </a:r>
            <a:r>
              <a:rPr lang="en-US" sz="2800" i="1" dirty="0" smtClean="0"/>
              <a:t>‘Not Good,’</a:t>
            </a:r>
            <a:br>
              <a:rPr lang="en-US" sz="2800" i="1" dirty="0" smtClean="0"/>
            </a:br>
            <a:r>
              <a:rPr lang="en-US" sz="2800" dirty="0" smtClean="0"/>
              <a:t>Income Unaffected by TVA</a:t>
            </a:r>
            <a:endParaRPr lang="en-US" sz="28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01606527"/>
              </p:ext>
            </p:extLst>
          </p:nvPr>
        </p:nvGraphicFramePr>
        <p:xfrm>
          <a:off x="612648" y="1920240"/>
          <a:ext cx="4038600" cy="185420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fontAlgn="b"/>
                      <a:r>
                        <a:rPr lang="en-US" sz="1600" b="0" i="0" u="none" strike="noStrike" dirty="0">
                          <a:effectLst/>
                          <a:latin typeface="Arial"/>
                        </a:rPr>
                        <a:t>With </a:t>
                      </a:r>
                      <a:r>
                        <a:rPr lang="en-US" sz="1600" b="0" i="0" u="none" strike="noStrike" dirty="0" smtClean="0">
                          <a:effectLst/>
                          <a:latin typeface="Arial"/>
                        </a:rPr>
                        <a:t>Non-Filers</a:t>
                      </a:r>
                      <a:r>
                        <a:rPr lang="en-US" sz="1600" b="0" i="0" u="none" strike="noStrike" baseline="0" dirty="0" smtClean="0">
                          <a:effectLst/>
                          <a:latin typeface="Arial"/>
                        </a:rPr>
                        <a:t> </a:t>
                      </a:r>
                      <a:r>
                        <a:rPr lang="en-US" sz="1600" b="0" i="0" u="none" strike="noStrike" dirty="0" smtClean="0">
                          <a:effectLst/>
                          <a:latin typeface="Arial"/>
                        </a:rPr>
                        <a:t>without </a:t>
                      </a:r>
                      <a:r>
                        <a:rPr lang="en-US" sz="1600" b="0" i="0" u="none" strike="noStrike" dirty="0">
                          <a:effectLst/>
                          <a:latin typeface="Arial"/>
                        </a:rPr>
                        <a:t>Outliers</a:t>
                      </a:r>
                    </a:p>
                  </a:txBody>
                  <a:tcPr marL="12700" marR="12700" marT="12700" marB="0" anchor="b"/>
                </a:tc>
                <a:tc hMerge="1">
                  <a:txBody>
                    <a:bodyPr/>
                    <a:lstStyle/>
                    <a:p>
                      <a:endParaRPr lang="en-US"/>
                    </a:p>
                  </a:txBody>
                  <a:tcPr/>
                </a:tc>
              </a:tr>
              <a:tr h="370840">
                <a:tc>
                  <a:txBody>
                    <a:bodyPr/>
                    <a:lstStyle/>
                    <a:p>
                      <a:pPr algn="ctr" fontAlgn="b"/>
                      <a:r>
                        <a:rPr lang="en-US" sz="1600" b="0" i="0" u="none" strike="noStrike" dirty="0">
                          <a:effectLst/>
                          <a:latin typeface="Arial"/>
                        </a:rPr>
                        <a:t>TVA</a:t>
                      </a:r>
                    </a:p>
                  </a:txBody>
                  <a:tcPr marL="12700" marR="12700" marT="12700" marB="0" anchor="b"/>
                </a:tc>
                <a:tc>
                  <a:txBody>
                    <a:bodyPr/>
                    <a:lstStyle/>
                    <a:p>
                      <a:pPr algn="ctr" fontAlgn="b"/>
                      <a:r>
                        <a:rPr lang="en-US" sz="1600" b="0" i="0" u="none" strike="noStrike" dirty="0">
                          <a:effectLst/>
                          <a:latin typeface="Arial"/>
                        </a:rPr>
                        <a:t>Income</a:t>
                      </a:r>
                    </a:p>
                  </a:txBody>
                  <a:tcPr marL="12700" marR="12700" marT="12700" marB="0" anchor="b"/>
                </a:tc>
              </a:tr>
              <a:tr h="370840">
                <a:tc>
                  <a:txBody>
                    <a:bodyPr/>
                    <a:lstStyle/>
                    <a:p>
                      <a:pPr algn="r" fontAlgn="b"/>
                      <a:r>
                        <a:rPr lang="en-US" sz="1600" b="0" i="0" u="none" strike="noStrike" dirty="0">
                          <a:effectLst/>
                          <a:latin typeface="Arial"/>
                        </a:rPr>
                        <a:t>0</a:t>
                      </a:r>
                    </a:p>
                  </a:txBody>
                  <a:tcPr marL="12700" marR="12700" marT="12700" marB="0" anchor="b"/>
                </a:tc>
                <a:tc>
                  <a:txBody>
                    <a:bodyPr/>
                    <a:lstStyle/>
                    <a:p>
                      <a:pPr algn="r" fontAlgn="b"/>
                      <a:r>
                        <a:rPr lang="en-US" sz="1600" b="0" i="1" u="none" strike="noStrike" dirty="0" smtClean="0">
                          <a:solidFill>
                            <a:srgbClr val="FF0000"/>
                          </a:solidFill>
                          <a:effectLst/>
                          <a:latin typeface="Arial"/>
                        </a:rPr>
                        <a:t>(Unknown)</a:t>
                      </a:r>
                      <a:r>
                        <a:rPr lang="en-US" sz="1600" b="0" i="1" u="none" strike="noStrike" baseline="0" dirty="0" smtClean="0">
                          <a:solidFill>
                            <a:srgbClr val="FF0000"/>
                          </a:solidFill>
                          <a:effectLst/>
                          <a:latin typeface="Arial"/>
                        </a:rPr>
                        <a:t>  </a:t>
                      </a:r>
                      <a:r>
                        <a:rPr lang="en-US" sz="1600" b="0" i="0" u="none" strike="noStrike" dirty="0" smtClean="0">
                          <a:effectLst/>
                          <a:latin typeface="Arial"/>
                        </a:rPr>
                        <a:t>0</a:t>
                      </a:r>
                      <a:endParaRPr lang="en-US" sz="1600" b="0" i="0" u="none" strike="noStrike" dirty="0">
                        <a:effectLst/>
                        <a:latin typeface="Arial"/>
                      </a:endParaRPr>
                    </a:p>
                  </a:txBody>
                  <a:tcPr marL="12700" marR="12700" marT="12700" marB="0" anchor="b"/>
                </a:tc>
              </a:tr>
              <a:tr h="370840">
                <a:tc>
                  <a:txBody>
                    <a:bodyPr/>
                    <a:lstStyle/>
                    <a:p>
                      <a:pPr algn="r" fontAlgn="b"/>
                      <a:r>
                        <a:rPr lang="en-US" sz="1600" b="0" i="0" u="none" strike="noStrike" dirty="0">
                          <a:effectLst/>
                          <a:latin typeface="Arial"/>
                        </a:rPr>
                        <a:t>0</a:t>
                      </a:r>
                    </a:p>
                  </a:txBody>
                  <a:tcPr marL="12700" marR="12700" marT="12700" marB="0" anchor="b"/>
                </a:tc>
                <a:tc>
                  <a:txBody>
                    <a:bodyPr/>
                    <a:lstStyle/>
                    <a:p>
                      <a:pPr algn="r" fontAlgn="b"/>
                      <a:r>
                        <a:rPr lang="en-US" sz="1600" b="0" i="0" u="none" strike="noStrike" dirty="0">
                          <a:effectLst/>
                          <a:latin typeface="Arial"/>
                        </a:rPr>
                        <a:t>80</a:t>
                      </a:r>
                    </a:p>
                  </a:txBody>
                  <a:tcPr marL="12700" marR="12700" marT="12700" marB="0" anchor="b"/>
                </a:tc>
              </a:tr>
              <a:tr h="370840">
                <a:tc>
                  <a:txBody>
                    <a:bodyPr/>
                    <a:lstStyle/>
                    <a:p>
                      <a:pPr algn="r" fontAlgn="b"/>
                      <a:r>
                        <a:rPr lang="en-US" sz="1600" b="0" i="0" u="none" strike="noStrike" dirty="0">
                          <a:effectLst/>
                          <a:latin typeface="Arial"/>
                        </a:rPr>
                        <a:t>1</a:t>
                      </a:r>
                    </a:p>
                  </a:txBody>
                  <a:tcPr marL="12700" marR="12700" marT="12700" marB="0" anchor="b"/>
                </a:tc>
                <a:tc>
                  <a:txBody>
                    <a:bodyPr/>
                    <a:lstStyle/>
                    <a:p>
                      <a:pPr algn="r" fontAlgn="b"/>
                      <a:r>
                        <a:rPr lang="en-US" sz="1600" b="0" i="0" u="none" strike="noStrike" dirty="0">
                          <a:effectLst/>
                          <a:latin typeface="Arial"/>
                        </a:rPr>
                        <a:t>40</a:t>
                      </a:r>
                    </a:p>
                  </a:txBody>
                  <a:tcPr marL="12700" marR="12700" marT="12700" marB="0" anchor="b"/>
                </a:tc>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976403954"/>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4"/>
          <p:cNvGraphicFramePr>
            <a:graphicFrameLocks/>
          </p:cNvGraphicFramePr>
          <p:nvPr>
            <p:extLst>
              <p:ext uri="{D42A27DB-BD31-4B8C-83A1-F6EECF244321}">
                <p14:modId xmlns:p14="http://schemas.microsoft.com/office/powerpoint/2010/main" val="1236870630"/>
              </p:ext>
            </p:extLst>
          </p:nvPr>
        </p:nvGraphicFramePr>
        <p:xfrm>
          <a:off x="609600" y="1928283"/>
          <a:ext cx="4038600" cy="2561590"/>
        </p:xfrm>
        <a:graphic>
          <a:graphicData uri="http://schemas.openxmlformats.org/drawingml/2006/table">
            <a:tbl>
              <a:tblPr firstRow="1" bandRow="1">
                <a:tableStyleId>{5C22544A-7EE6-4342-B048-85BDC9FD1C3A}</a:tableStyleId>
              </a:tblPr>
              <a:tblGrid>
                <a:gridCol w="2019300"/>
                <a:gridCol w="2019300"/>
              </a:tblGrid>
              <a:tr h="336550">
                <a:tc gridSpan="2">
                  <a:txBody>
                    <a:bodyPr/>
                    <a:lstStyle/>
                    <a:p>
                      <a:pPr algn="ctr" fontAlgn="b"/>
                      <a:r>
                        <a:rPr lang="en-US" sz="1600" b="0" i="0" u="none" strike="noStrike" dirty="0" smtClean="0">
                          <a:effectLst/>
                          <a:latin typeface="Arial"/>
                        </a:rPr>
                        <a:t>Remove Outliers</a:t>
                      </a:r>
                      <a:endParaRPr lang="en-US" sz="1600" b="0" i="0" u="none" strike="noStrike" dirty="0">
                        <a:effectLst/>
                        <a:latin typeface="Arial"/>
                      </a:endParaRPr>
                    </a:p>
                  </a:txBody>
                  <a:tcPr marL="12700" marR="12700" marT="12700" marB="0" anchor="b"/>
                </a:tc>
                <a:tc hMerge="1">
                  <a:txBody>
                    <a:bodyPr/>
                    <a:lstStyle/>
                    <a:p>
                      <a:endParaRPr lang="en-US"/>
                    </a:p>
                  </a:txBody>
                  <a:tcPr/>
                </a:tc>
              </a:tr>
              <a:tr h="370840">
                <a:tc>
                  <a:txBody>
                    <a:bodyPr/>
                    <a:lstStyle/>
                    <a:p>
                      <a:pPr algn="ctr" fontAlgn="b"/>
                      <a:r>
                        <a:rPr lang="en-US" sz="1600" b="0" i="0" u="none" strike="noStrike" dirty="0">
                          <a:effectLst/>
                          <a:latin typeface="Arial"/>
                        </a:rPr>
                        <a:t>TVA</a:t>
                      </a:r>
                    </a:p>
                  </a:txBody>
                  <a:tcPr marL="12700" marR="12700" marT="12700" marB="0" anchor="b"/>
                </a:tc>
                <a:tc>
                  <a:txBody>
                    <a:bodyPr/>
                    <a:lstStyle/>
                    <a:p>
                      <a:pPr algn="ctr" fontAlgn="b"/>
                      <a:r>
                        <a:rPr lang="en-US" sz="1600" b="0" i="0" u="none" strike="noStrike" dirty="0" smtClean="0">
                          <a:effectLst/>
                          <a:latin typeface="Arial"/>
                        </a:rPr>
                        <a:t>INCOME</a:t>
                      </a:r>
                      <a:endParaRPr lang="en-US" sz="1600" b="0" i="0" u="none" strike="noStrike" dirty="0">
                        <a:effectLst/>
                        <a:latin typeface="Arial"/>
                      </a:endParaRPr>
                    </a:p>
                  </a:txBody>
                  <a:tcPr marL="12700" marR="12700" marT="12700" marB="0" anchor="b"/>
                </a:tc>
              </a:tr>
              <a:tr h="370840">
                <a:tc>
                  <a:txBody>
                    <a:bodyPr/>
                    <a:lstStyle/>
                    <a:p>
                      <a:pPr algn="ctr" fontAlgn="b"/>
                      <a:r>
                        <a:rPr lang="en-US" sz="1600" b="0" i="0" u="none" strike="noStrike" dirty="0" smtClean="0">
                          <a:effectLst/>
                          <a:latin typeface="Arial"/>
                        </a:rPr>
                        <a:t>0</a:t>
                      </a:r>
                      <a:endParaRPr lang="en-US" sz="1600" b="0" i="0" u="none" strike="noStrike" dirty="0">
                        <a:effectLst/>
                        <a:latin typeface="Arial"/>
                      </a:endParaRPr>
                    </a:p>
                  </a:txBody>
                  <a:tcPr marL="12700" marR="12700" marT="12700" marB="0" anchor="b"/>
                </a:tc>
                <a:tc>
                  <a:txBody>
                    <a:bodyPr/>
                    <a:lstStyle/>
                    <a:p>
                      <a:pPr algn="ctr" fontAlgn="b"/>
                      <a:r>
                        <a:rPr lang="en-US" sz="1600" b="0" i="0" u="none" strike="noStrike" dirty="0" smtClean="0">
                          <a:solidFill>
                            <a:srgbClr val="FF0000"/>
                          </a:solidFill>
                          <a:effectLst/>
                          <a:latin typeface="Arial"/>
                        </a:rPr>
                        <a:t>              0 (non-filer)</a:t>
                      </a:r>
                      <a:endParaRPr lang="en-US" sz="1600" b="0" i="0" u="none" strike="noStrike" dirty="0">
                        <a:solidFill>
                          <a:srgbClr val="FF0000"/>
                        </a:solidFill>
                        <a:effectLst/>
                        <a:latin typeface="Arial"/>
                      </a:endParaRP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a:effectLst/>
                          <a:latin typeface="Arial"/>
                        </a:rPr>
                        <a:t>80</a:t>
                      </a:r>
                    </a:p>
                  </a:txBody>
                  <a:tcPr marL="12700" marR="12700" marT="12700" marB="0" anchor="b"/>
                </a:tc>
              </a:tr>
              <a:tr h="370840">
                <a:tc>
                  <a:txBody>
                    <a:bodyPr/>
                    <a:lstStyle/>
                    <a:p>
                      <a:pPr algn="ctr" fontAlgn="b"/>
                      <a:r>
                        <a:rPr lang="en-US" sz="1600" b="0" i="0" u="none" strike="sngStrike" dirty="0">
                          <a:solidFill>
                            <a:srgbClr val="FF0000"/>
                          </a:solidFill>
                          <a:effectLst/>
                          <a:latin typeface="Arial"/>
                        </a:rPr>
                        <a:t>0</a:t>
                      </a:r>
                    </a:p>
                  </a:txBody>
                  <a:tcPr marL="12700" marR="12700" marT="12700" marB="0" anchor="b"/>
                </a:tc>
                <a:tc>
                  <a:txBody>
                    <a:bodyPr/>
                    <a:lstStyle/>
                    <a:p>
                      <a:pPr algn="ctr" fontAlgn="b"/>
                      <a:r>
                        <a:rPr lang="en-US" sz="1600" b="0" i="0" u="none" strike="sngStrike" dirty="0">
                          <a:solidFill>
                            <a:srgbClr val="FF0000"/>
                          </a:solidFill>
                          <a:effectLst/>
                          <a:latin typeface="Arial"/>
                        </a:rPr>
                        <a:t>200</a:t>
                      </a: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a:effectLst/>
                          <a:latin typeface="Arial"/>
                        </a:rPr>
                        <a:t>40</a:t>
                      </a:r>
                    </a:p>
                  </a:txBody>
                  <a:tcPr marL="12700" marR="12700" marT="12700" marB="0" anchor="b"/>
                </a:tc>
              </a:tr>
              <a:tr h="370840">
                <a:tc>
                  <a:txBody>
                    <a:bodyPr/>
                    <a:lstStyle/>
                    <a:p>
                      <a:pPr algn="ctr" fontAlgn="b"/>
                      <a:r>
                        <a:rPr lang="en-US" sz="1600" b="0" i="0" u="none" strike="sngStrike" dirty="0">
                          <a:solidFill>
                            <a:srgbClr val="FF0000"/>
                          </a:solidFill>
                          <a:effectLst/>
                          <a:latin typeface="Arial"/>
                        </a:rPr>
                        <a:t>1</a:t>
                      </a:r>
                    </a:p>
                  </a:txBody>
                  <a:tcPr marL="12700" marR="12700" marT="12700" marB="0" anchor="b"/>
                </a:tc>
                <a:tc>
                  <a:txBody>
                    <a:bodyPr/>
                    <a:lstStyle/>
                    <a:p>
                      <a:pPr algn="ctr" fontAlgn="b"/>
                      <a:r>
                        <a:rPr lang="en-US" sz="1600" b="0" i="0" u="none" strike="sngStrike" dirty="0" smtClean="0">
                          <a:solidFill>
                            <a:srgbClr val="FF0000"/>
                          </a:solidFill>
                          <a:effectLst/>
                          <a:latin typeface="Arial"/>
                        </a:rPr>
                        <a:t>100</a:t>
                      </a:r>
                      <a:endParaRPr lang="en-US" sz="1600" b="0" i="0" u="none" strike="sngStrike" dirty="0">
                        <a:solidFill>
                          <a:srgbClr val="FF0000"/>
                        </a:solidFill>
                        <a:effectLst/>
                        <a:latin typeface="Arial"/>
                      </a:endParaRPr>
                    </a:p>
                  </a:txBody>
                  <a:tcPr marL="12700" marR="12700" marT="12700" marB="0" anchor="b"/>
                </a:tc>
              </a:tr>
            </a:tbl>
          </a:graphicData>
        </a:graphic>
      </p:graphicFrame>
      <p:sp>
        <p:nvSpPr>
          <p:cNvPr id="3" name="Slide Number Placeholder 2"/>
          <p:cNvSpPr>
            <a:spLocks noGrp="1"/>
          </p:cNvSpPr>
          <p:nvPr>
            <p:ph type="sldNum" sz="quarter" idx="12"/>
          </p:nvPr>
        </p:nvSpPr>
        <p:spPr/>
        <p:txBody>
          <a:bodyPr/>
          <a:lstStyle/>
          <a:p>
            <a:fld id="{9A8E65BC-B085-DC41-9093-8F01F478560B}" type="slidenum">
              <a:rPr lang="en-US" smtClean="0"/>
              <a:t>21</a:t>
            </a:fld>
            <a:endParaRPr lang="en-US" dirty="0"/>
          </a:p>
        </p:txBody>
      </p:sp>
    </p:spTree>
    <p:extLst>
      <p:ext uri="{BB962C8B-B14F-4D97-AF65-F5344CB8AC3E}">
        <p14:creationId xmlns:p14="http://schemas.microsoft.com/office/powerpoint/2010/main" val="15238689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472"/>
            <a:ext cx="8229600" cy="1143000"/>
          </a:xfrm>
        </p:spPr>
        <p:txBody>
          <a:bodyPr>
            <a:noAutofit/>
          </a:bodyPr>
          <a:lstStyle/>
          <a:p>
            <a:r>
              <a:rPr lang="en-US" sz="2800" dirty="0" smtClean="0"/>
              <a:t>Keep Outliers, But Cap Them: </a:t>
            </a:r>
            <a:br>
              <a:rPr lang="en-US" sz="2800" dirty="0" smtClean="0"/>
            </a:br>
            <a:r>
              <a:rPr lang="en-US" sz="2800" dirty="0" smtClean="0"/>
              <a:t>Voilà</a:t>
            </a:r>
            <a:r>
              <a:rPr lang="en-US" sz="2800" dirty="0"/>
              <a:t/>
            </a:r>
            <a:br>
              <a:rPr lang="en-US" sz="2800" dirty="0"/>
            </a:br>
            <a:endParaRPr lang="en-US" sz="28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65274331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4"/>
          <p:cNvGraphicFramePr>
            <a:graphicFrameLocks/>
          </p:cNvGraphicFramePr>
          <p:nvPr>
            <p:extLst>
              <p:ext uri="{D42A27DB-BD31-4B8C-83A1-F6EECF244321}">
                <p14:modId xmlns:p14="http://schemas.microsoft.com/office/powerpoint/2010/main" val="1356414553"/>
              </p:ext>
            </p:extLst>
          </p:nvPr>
        </p:nvGraphicFramePr>
        <p:xfrm>
          <a:off x="609600" y="1928283"/>
          <a:ext cx="4038600" cy="2561590"/>
        </p:xfrm>
        <a:graphic>
          <a:graphicData uri="http://schemas.openxmlformats.org/drawingml/2006/table">
            <a:tbl>
              <a:tblPr firstRow="1" bandRow="1">
                <a:tableStyleId>{5C22544A-7EE6-4342-B048-85BDC9FD1C3A}</a:tableStyleId>
              </a:tblPr>
              <a:tblGrid>
                <a:gridCol w="2019300"/>
                <a:gridCol w="2019300"/>
              </a:tblGrid>
              <a:tr h="336550">
                <a:tc gridSpan="2">
                  <a:txBody>
                    <a:bodyPr/>
                    <a:lstStyle/>
                    <a:p>
                      <a:pPr algn="ctr" fontAlgn="b"/>
                      <a:r>
                        <a:rPr lang="en-US" sz="1600" b="0" i="0" u="none" strike="noStrike" dirty="0" smtClean="0">
                          <a:effectLst/>
                          <a:latin typeface="Arial"/>
                        </a:rPr>
                        <a:t>Cap</a:t>
                      </a:r>
                      <a:r>
                        <a:rPr lang="en-US" sz="1600" b="0" i="0" u="none" strike="noStrike" baseline="0" dirty="0" smtClean="0">
                          <a:effectLst/>
                          <a:latin typeface="Arial"/>
                        </a:rPr>
                        <a:t> high-earners</a:t>
                      </a:r>
                      <a:endParaRPr lang="en-US" sz="1600" b="0" i="0" u="none" strike="noStrike" dirty="0">
                        <a:effectLst/>
                        <a:latin typeface="Arial"/>
                      </a:endParaRPr>
                    </a:p>
                  </a:txBody>
                  <a:tcPr marL="12700" marR="12700" marT="12700" marB="0" anchor="b"/>
                </a:tc>
                <a:tc hMerge="1">
                  <a:txBody>
                    <a:bodyPr/>
                    <a:lstStyle/>
                    <a:p>
                      <a:endParaRPr lang="en-US"/>
                    </a:p>
                  </a:txBody>
                  <a:tcPr/>
                </a:tc>
              </a:tr>
              <a:tr h="370840">
                <a:tc>
                  <a:txBody>
                    <a:bodyPr/>
                    <a:lstStyle/>
                    <a:p>
                      <a:pPr algn="ctr" fontAlgn="b"/>
                      <a:r>
                        <a:rPr lang="en-US" sz="1600" b="0" i="0" u="none" strike="noStrike" dirty="0">
                          <a:effectLst/>
                          <a:latin typeface="Arial"/>
                        </a:rPr>
                        <a:t>TVA</a:t>
                      </a:r>
                    </a:p>
                  </a:txBody>
                  <a:tcPr marL="12700" marR="12700" marT="12700" marB="0" anchor="b"/>
                </a:tc>
                <a:tc>
                  <a:txBody>
                    <a:bodyPr/>
                    <a:lstStyle/>
                    <a:p>
                      <a:pPr algn="ctr" fontAlgn="b"/>
                      <a:r>
                        <a:rPr lang="en-US" sz="1600" b="0" i="0" u="none" strike="noStrike" dirty="0" smtClean="0">
                          <a:effectLst/>
                          <a:latin typeface="Arial"/>
                        </a:rPr>
                        <a:t>INCOME</a:t>
                      </a:r>
                      <a:endParaRPr lang="en-US" sz="1600" b="0" i="0" u="none" strike="noStrike" dirty="0">
                        <a:effectLst/>
                        <a:latin typeface="Arial"/>
                      </a:endParaRPr>
                    </a:p>
                  </a:txBody>
                  <a:tcPr marL="12700" marR="12700" marT="12700" marB="0" anchor="b"/>
                </a:tc>
              </a:tr>
              <a:tr h="370840">
                <a:tc>
                  <a:txBody>
                    <a:bodyPr/>
                    <a:lstStyle/>
                    <a:p>
                      <a:pPr algn="ctr" fontAlgn="b"/>
                      <a:r>
                        <a:rPr lang="en-US" sz="1600" b="0" i="0" u="none" strike="noStrike" dirty="0" smtClean="0">
                          <a:effectLst/>
                          <a:latin typeface="Arial"/>
                        </a:rPr>
                        <a:t>0</a:t>
                      </a:r>
                      <a:endParaRPr lang="en-US" sz="1600" b="0" i="0" u="none" strike="noStrike" dirty="0">
                        <a:effectLst/>
                        <a:latin typeface="Arial"/>
                      </a:endParaRPr>
                    </a:p>
                  </a:txBody>
                  <a:tcPr marL="12700" marR="12700" marT="12700" marB="0" anchor="b"/>
                </a:tc>
                <a:tc>
                  <a:txBody>
                    <a:bodyPr/>
                    <a:lstStyle/>
                    <a:p>
                      <a:pPr algn="ctr" fontAlgn="b"/>
                      <a:r>
                        <a:rPr lang="en-US" sz="1600" b="0" i="0" u="none" strike="noStrike" dirty="0" smtClean="0">
                          <a:solidFill>
                            <a:srgbClr val="FF0000"/>
                          </a:solidFill>
                          <a:effectLst/>
                          <a:latin typeface="Arial"/>
                        </a:rPr>
                        <a:t>              0 (non-filer)</a:t>
                      </a:r>
                      <a:endParaRPr lang="en-US" sz="1600" b="0" i="0" u="none" strike="noStrike" dirty="0">
                        <a:solidFill>
                          <a:srgbClr val="FF0000"/>
                        </a:solidFill>
                        <a:effectLst/>
                        <a:latin typeface="Arial"/>
                      </a:endParaRP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a:effectLst/>
                          <a:latin typeface="Arial"/>
                        </a:rPr>
                        <a:t>80</a:t>
                      </a:r>
                    </a:p>
                  </a:txBody>
                  <a:tcPr marL="12700" marR="12700" marT="12700" marB="0" anchor="b"/>
                </a:tc>
              </a:tr>
              <a:tr h="370840">
                <a:tc>
                  <a:txBody>
                    <a:bodyPr/>
                    <a:lstStyle/>
                    <a:p>
                      <a:pPr algn="ctr" fontAlgn="b"/>
                      <a:r>
                        <a:rPr lang="en-US" sz="1600" b="0" i="0" u="none" strike="noStrike" dirty="0">
                          <a:effectLst/>
                          <a:latin typeface="Arial"/>
                        </a:rPr>
                        <a:t>0</a:t>
                      </a:r>
                    </a:p>
                  </a:txBody>
                  <a:tcPr marL="12700" marR="12700" marT="12700" marB="0" anchor="b"/>
                </a:tc>
                <a:tc>
                  <a:txBody>
                    <a:bodyPr/>
                    <a:lstStyle/>
                    <a:p>
                      <a:pPr algn="ctr" fontAlgn="b"/>
                      <a:r>
                        <a:rPr lang="en-US" sz="1600" b="0" i="0" u="none" strike="noStrike" dirty="0" smtClean="0">
                          <a:solidFill>
                            <a:srgbClr val="FF0000"/>
                          </a:solidFill>
                          <a:effectLst/>
                          <a:latin typeface="Arial"/>
                        </a:rPr>
                        <a:t>          100 </a:t>
                      </a:r>
                      <a:r>
                        <a:rPr lang="en-US" sz="1600" b="0" i="0" u="none" strike="noStrike" dirty="0" smtClean="0">
                          <a:solidFill>
                            <a:schemeClr val="tx1"/>
                          </a:solidFill>
                          <a:effectLst/>
                          <a:latin typeface="Arial"/>
                        </a:rPr>
                        <a:t>(200)</a:t>
                      </a:r>
                      <a:endParaRPr lang="en-US" sz="1600" b="0" i="0" u="none" strike="noStrike" dirty="0">
                        <a:solidFill>
                          <a:schemeClr val="tx1"/>
                        </a:solidFill>
                        <a:effectLst/>
                        <a:latin typeface="Arial"/>
                      </a:endParaRP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a:effectLst/>
                          <a:latin typeface="Arial"/>
                        </a:rPr>
                        <a:t>40</a:t>
                      </a:r>
                    </a:p>
                  </a:txBody>
                  <a:tcPr marL="12700" marR="12700" marT="12700" marB="0" anchor="b"/>
                </a:tc>
              </a:tr>
              <a:tr h="370840">
                <a:tc>
                  <a:txBody>
                    <a:bodyPr/>
                    <a:lstStyle/>
                    <a:p>
                      <a:pPr algn="ctr" fontAlgn="b"/>
                      <a:r>
                        <a:rPr lang="en-US" sz="1600" b="0" i="0" u="none" strike="noStrike" dirty="0">
                          <a:effectLst/>
                          <a:latin typeface="Arial"/>
                        </a:rPr>
                        <a:t>1</a:t>
                      </a:r>
                    </a:p>
                  </a:txBody>
                  <a:tcPr marL="12700" marR="12700" marT="12700" marB="0" anchor="b"/>
                </a:tc>
                <a:tc>
                  <a:txBody>
                    <a:bodyPr/>
                    <a:lstStyle/>
                    <a:p>
                      <a:pPr algn="ctr" fontAlgn="b"/>
                      <a:r>
                        <a:rPr lang="en-US" sz="1600" b="0" i="0" u="none" strike="noStrike" dirty="0" smtClean="0">
                          <a:effectLst/>
                          <a:latin typeface="Arial"/>
                        </a:rPr>
                        <a:t>100</a:t>
                      </a:r>
                      <a:endParaRPr lang="en-US" sz="1600" b="0" i="0" u="none" strike="noStrike" dirty="0">
                        <a:effectLst/>
                        <a:latin typeface="Arial"/>
                      </a:endParaRP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9A8E65BC-B085-DC41-9093-8F01F478560B}" type="slidenum">
              <a:rPr lang="en-US" smtClean="0"/>
              <a:t>22</a:t>
            </a:fld>
            <a:endParaRPr lang="en-US" dirty="0"/>
          </a:p>
        </p:txBody>
      </p:sp>
    </p:spTree>
    <p:extLst>
      <p:ext uri="{BB962C8B-B14F-4D97-AF65-F5344CB8AC3E}">
        <p14:creationId xmlns:p14="http://schemas.microsoft.com/office/powerpoint/2010/main" val="21732773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640"/>
            <a:ext cx="8229600" cy="1585498"/>
          </a:xfrm>
        </p:spPr>
        <p:txBody>
          <a:bodyPr>
            <a:normAutofit/>
          </a:bodyPr>
          <a:lstStyle/>
          <a:p>
            <a:r>
              <a:rPr lang="en-US" dirty="0" smtClean="0"/>
              <a:t>What Does a 1 SD Increase in  Teacher Value-Added </a:t>
            </a:r>
            <a:r>
              <a:rPr lang="en-US" dirty="0"/>
              <a:t>M</a:t>
            </a:r>
            <a:r>
              <a:rPr lang="en-US" dirty="0" smtClean="0"/>
              <a:t>ean?</a:t>
            </a:r>
            <a:endParaRPr lang="en-US" dirty="0"/>
          </a:p>
        </p:txBody>
      </p:sp>
      <p:sp>
        <p:nvSpPr>
          <p:cNvPr id="3" name="Content Placeholder 2"/>
          <p:cNvSpPr>
            <a:spLocks noGrp="1"/>
          </p:cNvSpPr>
          <p:nvPr>
            <p:ph idx="1"/>
          </p:nvPr>
        </p:nvSpPr>
        <p:spPr>
          <a:xfrm>
            <a:off x="457200" y="2300168"/>
            <a:ext cx="8229600" cy="3825995"/>
          </a:xfrm>
        </p:spPr>
        <p:txBody>
          <a:bodyPr/>
          <a:lstStyle/>
          <a:p>
            <a:r>
              <a:rPr lang="en-US" dirty="0" smtClean="0"/>
              <a:t>Chetty et al. found that a 1 Standard Deviation increase in Teacher VA leads to improvements in student scores of </a:t>
            </a:r>
            <a:r>
              <a:rPr lang="en-US" smtClean="0"/>
              <a:t>of .14 </a:t>
            </a:r>
            <a:r>
              <a:rPr lang="en-US" dirty="0" smtClean="0"/>
              <a:t>SD in Math </a:t>
            </a:r>
            <a:r>
              <a:rPr lang="en-US" smtClean="0"/>
              <a:t>and .1 </a:t>
            </a:r>
            <a:r>
              <a:rPr lang="en-US" dirty="0" smtClean="0"/>
              <a:t>SD in English.  What do these numbers mean?</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23</a:t>
            </a:fld>
            <a:endParaRPr lang="en-US"/>
          </a:p>
        </p:txBody>
      </p:sp>
    </p:spTree>
    <p:extLst>
      <p:ext uri="{BB962C8B-B14F-4D97-AF65-F5344CB8AC3E}">
        <p14:creationId xmlns:p14="http://schemas.microsoft.com/office/powerpoint/2010/main" val="41006728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a:t>
            </a:r>
            <a:r>
              <a:rPr lang="en-US" dirty="0"/>
              <a:t> </a:t>
            </a:r>
            <a:r>
              <a:rPr lang="en-US" dirty="0" smtClean="0"/>
              <a:t>CST, 2006, Range of Scale Score 150-600</a:t>
            </a:r>
            <a:endParaRPr lang="en-US" dirty="0"/>
          </a:p>
        </p:txBody>
      </p:sp>
      <p:pic>
        <p:nvPicPr>
          <p:cNvPr id="5" name="Content Placeholder 4"/>
          <p:cNvPicPr>
            <a:picLocks noGrp="1" noChangeAspect="1"/>
          </p:cNvPicPr>
          <p:nvPr>
            <p:ph idx="1"/>
          </p:nvPr>
        </p:nvPicPr>
        <p:blipFill>
          <a:blip r:embed="rId2"/>
          <a:srcRect t="-14396" b="-14396"/>
          <a:stretch>
            <a:fillRect/>
          </a:stretch>
        </p:blipFill>
        <p:spPr/>
      </p:pic>
      <p:sp>
        <p:nvSpPr>
          <p:cNvPr id="4" name="Slide Number Placeholder 3"/>
          <p:cNvSpPr>
            <a:spLocks noGrp="1"/>
          </p:cNvSpPr>
          <p:nvPr>
            <p:ph type="sldNum" sz="quarter" idx="12"/>
          </p:nvPr>
        </p:nvSpPr>
        <p:spPr/>
        <p:txBody>
          <a:bodyPr/>
          <a:lstStyle/>
          <a:p>
            <a:fld id="{9A8E65BC-B085-DC41-9093-8F01F478560B}" type="slidenum">
              <a:rPr lang="en-US" smtClean="0"/>
              <a:t>24</a:t>
            </a:fld>
            <a:endParaRPr lang="en-US"/>
          </a:p>
        </p:txBody>
      </p:sp>
    </p:spTree>
    <p:extLst>
      <p:ext uri="{BB962C8B-B14F-4D97-AF65-F5344CB8AC3E}">
        <p14:creationId xmlns:p14="http://schemas.microsoft.com/office/powerpoint/2010/main" val="1285333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CST, 2006, Range of Scale Score 150-600</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25</a:t>
            </a:fld>
            <a:endParaRPr lang="en-US"/>
          </a:p>
        </p:txBody>
      </p:sp>
      <p:pic>
        <p:nvPicPr>
          <p:cNvPr id="7" name="Content Placeholder 6"/>
          <p:cNvPicPr>
            <a:picLocks noGrp="1" noChangeAspect="1"/>
          </p:cNvPicPr>
          <p:nvPr>
            <p:ph idx="1"/>
          </p:nvPr>
        </p:nvPicPr>
        <p:blipFill>
          <a:blip r:embed="rId2"/>
          <a:srcRect t="-15505" b="-15505"/>
          <a:stretch>
            <a:fillRect/>
          </a:stretch>
        </p:blipFill>
        <p:spPr/>
      </p:pic>
      <p:pic>
        <p:nvPicPr>
          <p:cNvPr id="8" name="Picture 7"/>
          <p:cNvPicPr>
            <a:picLocks noChangeAspect="1"/>
          </p:cNvPicPr>
          <p:nvPr/>
        </p:nvPicPr>
        <p:blipFill>
          <a:blip r:embed="rId3"/>
          <a:stretch>
            <a:fillRect/>
          </a:stretch>
        </p:blipFill>
        <p:spPr>
          <a:xfrm>
            <a:off x="497840" y="1378648"/>
            <a:ext cx="8188960" cy="692912"/>
          </a:xfrm>
          <a:prstGeom prst="rect">
            <a:avLst/>
          </a:prstGeom>
        </p:spPr>
      </p:pic>
    </p:spTree>
    <p:extLst>
      <p:ext uri="{BB962C8B-B14F-4D97-AF65-F5344CB8AC3E}">
        <p14:creationId xmlns:p14="http://schemas.microsoft.com/office/powerpoint/2010/main" val="39741559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a:t>
            </a:r>
            <a:r>
              <a:rPr lang="en-US" dirty="0"/>
              <a:t>C</a:t>
            </a:r>
            <a:r>
              <a:rPr lang="en-US" dirty="0" smtClean="0"/>
              <a:t>all a Percentage a Percentage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Hence, on a scale of 0-100  (using the figures for all elementary school grades in the CST scores table) </a:t>
            </a:r>
          </a:p>
          <a:p>
            <a:pPr marL="0" indent="0">
              <a:buNone/>
            </a:pPr>
            <a:r>
              <a:rPr lang="en-US" dirty="0" smtClean="0"/>
              <a:t>1 SD = </a:t>
            </a:r>
            <a:r>
              <a:rPr lang="en-US" dirty="0"/>
              <a:t>9</a:t>
            </a:r>
            <a:r>
              <a:rPr lang="en-US" dirty="0" smtClean="0"/>
              <a:t> points in math; </a:t>
            </a:r>
            <a:r>
              <a:rPr lang="en-US" dirty="0"/>
              <a:t>7</a:t>
            </a:r>
            <a:r>
              <a:rPr lang="en-US" dirty="0" smtClean="0"/>
              <a:t> points in English</a:t>
            </a:r>
          </a:p>
          <a:p>
            <a:pPr marL="0" indent="0">
              <a:buNone/>
            </a:pPr>
            <a:r>
              <a:rPr lang="en-US" dirty="0" smtClean="0"/>
              <a:t>Average Score =  43 point in Math; 41 points in English</a:t>
            </a:r>
          </a:p>
          <a:p>
            <a:pPr marL="0" indent="0">
              <a:buNone/>
            </a:pPr>
            <a:r>
              <a:rPr lang="en-US" dirty="0"/>
              <a:t>T</a:t>
            </a:r>
            <a:r>
              <a:rPr lang="en-US" dirty="0" smtClean="0"/>
              <a:t>o the average student an improvement of Teacher VA by one SD yields  an increase in score of .14 SD, or </a:t>
            </a:r>
            <a:r>
              <a:rPr lang="en-US" dirty="0"/>
              <a:t>3</a:t>
            </a:r>
            <a:r>
              <a:rPr lang="en-US" dirty="0" smtClean="0"/>
              <a:t>%  of her grade in Math, and .1 SD, or </a:t>
            </a:r>
            <a:r>
              <a:rPr lang="en-US" dirty="0"/>
              <a:t>2</a:t>
            </a:r>
            <a:r>
              <a:rPr lang="en-US" dirty="0" smtClean="0"/>
              <a:t>% of her grade in English.  </a:t>
            </a:r>
          </a:p>
          <a:p>
            <a:pPr marL="0" indent="0">
              <a:buNone/>
            </a:pPr>
            <a:r>
              <a:rPr lang="en-US" sz="3800" dirty="0" smtClean="0"/>
              <a:t>If the score of the average student on a test is 60, in points the increases would be of 2 points in Math and 1 points in English </a:t>
            </a:r>
            <a:r>
              <a:rPr lang="en-US" sz="3800" b="1" dirty="0" smtClean="0">
                <a:solidFill>
                  <a:srgbClr val="FF0000"/>
                </a:solidFill>
              </a:rPr>
              <a:t>in the year in which the higher VA teacher is in the classroom</a:t>
            </a:r>
            <a:r>
              <a:rPr lang="en-US" sz="3800" b="1" dirty="0" smtClean="0"/>
              <a: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26</a:t>
            </a:fld>
            <a:endParaRPr lang="en-US"/>
          </a:p>
        </p:txBody>
      </p:sp>
    </p:spTree>
    <p:extLst>
      <p:ext uri="{BB962C8B-B14F-4D97-AF65-F5344CB8AC3E}">
        <p14:creationId xmlns:p14="http://schemas.microsoft.com/office/powerpoint/2010/main" val="31406667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Fade-Out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effect of teacher value-added on test scores </a:t>
            </a:r>
            <a:r>
              <a:rPr lang="en-US" dirty="0" smtClean="0"/>
              <a:t>fades-out </a:t>
            </a:r>
            <a:r>
              <a:rPr lang="en-US" dirty="0"/>
              <a:t>rapidly</a:t>
            </a:r>
            <a:r>
              <a:rPr lang="en-US" dirty="0" smtClean="0"/>
              <a:t>.  In year 4 it is .25 of what it was in year 1.  (Chetty et al. did not check whether this decline continues in later years.)    This means that an increase of Teacher VA by one SD leads to an increase in test scores of .025 SD in student scores after 4 years or .75% for Math and .5% for English for  Math.  In points the average student would have scored the same 60% in Math and in English regardless of whether she had high VA </a:t>
            </a:r>
            <a:r>
              <a:rPr lang="en-US" dirty="0"/>
              <a:t>teachers in both classes </a:t>
            </a:r>
            <a:r>
              <a:rPr lang="en-US" dirty="0" smtClean="0"/>
              <a:t>four years earlier.</a:t>
            </a:r>
          </a:p>
          <a:p>
            <a:pPr marL="0" indent="0">
              <a:buNone/>
            </a:pPr>
            <a:endParaRPr lang="en-US" dirty="0"/>
          </a:p>
          <a:p>
            <a:pPr marL="0" indent="0">
              <a:buNone/>
            </a:pPr>
            <a:r>
              <a:rPr lang="en-US" b="1" dirty="0" smtClean="0">
                <a:solidFill>
                  <a:srgbClr val="FF0000"/>
                </a:solidFill>
              </a:rPr>
              <a:t>If teacher value</a:t>
            </a:r>
            <a:r>
              <a:rPr lang="en-US" b="1" dirty="0">
                <a:solidFill>
                  <a:srgbClr val="FF0000"/>
                </a:solidFill>
              </a:rPr>
              <a:t>-added does not have </a:t>
            </a:r>
            <a:r>
              <a:rPr lang="en-US" b="1" dirty="0" smtClean="0">
                <a:solidFill>
                  <a:srgbClr val="FF0000"/>
                </a:solidFill>
              </a:rPr>
              <a:t>a meaningful lasting effect on </a:t>
            </a:r>
            <a:r>
              <a:rPr lang="en-US" b="1" dirty="0">
                <a:solidFill>
                  <a:srgbClr val="FF0000"/>
                </a:solidFill>
              </a:rPr>
              <a:t>test </a:t>
            </a:r>
            <a:r>
              <a:rPr lang="en-US" b="1" dirty="0" smtClean="0">
                <a:solidFill>
                  <a:srgbClr val="FF0000"/>
                </a:solidFill>
              </a:rPr>
              <a:t>scores even </a:t>
            </a:r>
            <a:r>
              <a:rPr lang="en-US" b="1" dirty="0">
                <a:solidFill>
                  <a:srgbClr val="FF0000"/>
                </a:solidFill>
              </a:rPr>
              <a:t>while the child is in </a:t>
            </a:r>
            <a:r>
              <a:rPr lang="en-US" b="1" dirty="0" smtClean="0">
                <a:solidFill>
                  <a:srgbClr val="FF0000"/>
                </a:solidFill>
              </a:rPr>
              <a:t>school, why </a:t>
            </a:r>
            <a:r>
              <a:rPr lang="en-US" b="1" dirty="0">
                <a:solidFill>
                  <a:srgbClr val="FF0000"/>
                </a:solidFill>
              </a:rPr>
              <a:t>would it have a lasting effect on a person’s income throughout his or her life</a:t>
            </a:r>
            <a:r>
              <a:rPr lang="en-US" b="1" dirty="0" smtClean="0">
                <a:solidFill>
                  <a:srgbClr val="FF0000"/>
                </a:solidFill>
              </a:rPr>
              <a:t>? </a:t>
            </a:r>
            <a:r>
              <a:rPr lang="en-US" b="1" dirty="0" smtClean="0"/>
              <a:t> </a:t>
            </a:r>
          </a:p>
          <a:p>
            <a:pPr marL="0" indent="0">
              <a:buNone/>
            </a:pPr>
            <a:endParaRPr lang="en-US" dirty="0"/>
          </a:p>
          <a:p>
            <a:pPr marL="0" indent="0">
              <a:buNone/>
            </a:pPr>
            <a:r>
              <a:rPr lang="en-US" dirty="0" smtClean="0"/>
              <a:t>Chetty et al. deal with this question in two ways.</a:t>
            </a:r>
          </a:p>
        </p:txBody>
      </p:sp>
      <p:sp>
        <p:nvSpPr>
          <p:cNvPr id="4" name="Slide Number Placeholder 3"/>
          <p:cNvSpPr>
            <a:spLocks noGrp="1"/>
          </p:cNvSpPr>
          <p:nvPr>
            <p:ph type="sldNum" sz="quarter" idx="12"/>
          </p:nvPr>
        </p:nvSpPr>
        <p:spPr/>
        <p:txBody>
          <a:bodyPr/>
          <a:lstStyle/>
          <a:p>
            <a:fld id="{9A8E65BC-B085-DC41-9093-8F01F478560B}" type="slidenum">
              <a:rPr lang="en-US" smtClean="0"/>
              <a:t>27</a:t>
            </a:fld>
            <a:endParaRPr lang="en-US"/>
          </a:p>
        </p:txBody>
      </p:sp>
    </p:spTree>
    <p:extLst>
      <p:ext uri="{BB962C8B-B14F-4D97-AF65-F5344CB8AC3E}">
        <p14:creationId xmlns:p14="http://schemas.microsoft.com/office/powerpoint/2010/main" val="38723505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Fade-Out 1: Inflating the results </a:t>
            </a:r>
            <a:r>
              <a:rPr lang="en-US" i="1" dirty="0" smtClean="0">
                <a:solidFill>
                  <a:srgbClr val="FF0000"/>
                </a:solidFill>
              </a:rPr>
              <a:t>ten</a:t>
            </a:r>
            <a:r>
              <a:rPr lang="en-US" dirty="0" smtClean="0"/>
              <a:t> times</a:t>
            </a:r>
            <a:endParaRPr lang="en-US" dirty="0"/>
          </a:p>
        </p:txBody>
      </p:sp>
      <p:pic>
        <p:nvPicPr>
          <p:cNvPr id="6" name="Content Placeholder 5"/>
          <p:cNvPicPr>
            <a:picLocks noGrp="1" noChangeAspect="1"/>
          </p:cNvPicPr>
          <p:nvPr>
            <p:ph idx="1"/>
          </p:nvPr>
        </p:nvPicPr>
        <p:blipFill>
          <a:blip r:embed="rId2"/>
          <a:srcRect l="-16671" r="-16671"/>
          <a:stretch>
            <a:fillRect/>
          </a:stretch>
        </p:blipFill>
        <p:spPr/>
      </p:pic>
      <p:sp>
        <p:nvSpPr>
          <p:cNvPr id="4" name="Slide Number Placeholder 3"/>
          <p:cNvSpPr>
            <a:spLocks noGrp="1"/>
          </p:cNvSpPr>
          <p:nvPr>
            <p:ph type="sldNum" sz="quarter" idx="12"/>
          </p:nvPr>
        </p:nvSpPr>
        <p:spPr/>
        <p:txBody>
          <a:bodyPr/>
          <a:lstStyle/>
          <a:p>
            <a:fld id="{9A8E65BC-B085-DC41-9093-8F01F478560B}" type="slidenum">
              <a:rPr lang="en-US" smtClean="0"/>
              <a:t>28</a:t>
            </a:fld>
            <a:endParaRPr lang="en-US"/>
          </a:p>
        </p:txBody>
      </p:sp>
    </p:spTree>
    <p:extLst>
      <p:ext uri="{BB962C8B-B14F-4D97-AF65-F5344CB8AC3E}">
        <p14:creationId xmlns:p14="http://schemas.microsoft.com/office/powerpoint/2010/main" val="10563635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Inflating the Results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Figure 4, and only in Figure 4,  Chetty et al. do not measure increases in Teacher VA in Standard Deviations; they use a different unit that is equivalent to an increase of about </a:t>
            </a:r>
            <a:r>
              <a:rPr lang="en-US" b="1" i="1" dirty="0" smtClean="0">
                <a:solidFill>
                  <a:srgbClr val="FF0000"/>
                </a:solidFill>
              </a:rPr>
              <a:t>10</a:t>
            </a:r>
            <a:r>
              <a:rPr lang="en-US" dirty="0" smtClean="0"/>
              <a:t> Standard </a:t>
            </a:r>
            <a:r>
              <a:rPr lang="en-US" dirty="0"/>
              <a:t>D</a:t>
            </a:r>
            <a:r>
              <a:rPr lang="en-US" dirty="0" smtClean="0"/>
              <a:t>eviations of Teacher VA. </a:t>
            </a:r>
          </a:p>
          <a:p>
            <a:pPr marL="0" indent="0">
              <a:buNone/>
            </a:pPr>
            <a:endParaRPr lang="en-US" dirty="0"/>
          </a:p>
          <a:p>
            <a:pPr marL="0" indent="0">
              <a:buNone/>
            </a:pPr>
            <a:r>
              <a:rPr lang="en-US" dirty="0" smtClean="0"/>
              <a:t>An increase of this magnitude in Teacher Value-Added is not possible because such teachers do not exist. In </a:t>
            </a:r>
            <a:r>
              <a:rPr lang="en-US" dirty="0"/>
              <a:t>fact, the range of teacher value-added in the Chetty et al. data is from about </a:t>
            </a:r>
            <a:r>
              <a:rPr lang="en-US" dirty="0" smtClean="0"/>
              <a:t>-1.5 </a:t>
            </a:r>
            <a:r>
              <a:rPr lang="en-US" dirty="0"/>
              <a:t>to </a:t>
            </a:r>
            <a:r>
              <a:rPr lang="en-US" dirty="0" smtClean="0"/>
              <a:t>+1.5 teacher SD (Figure 2, paper 2), </a:t>
            </a:r>
            <a:r>
              <a:rPr lang="en-US" dirty="0"/>
              <a:t>or a maximum difference of </a:t>
            </a:r>
            <a:r>
              <a:rPr lang="en-US" dirty="0" smtClean="0"/>
              <a:t>3 SD’s.   I contacted one of the co-authors about this when it appeared in the first version; here is what he said:</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29</a:t>
            </a:fld>
            <a:endParaRPr lang="en-US"/>
          </a:p>
        </p:txBody>
      </p:sp>
    </p:spTree>
    <p:extLst>
      <p:ext uri="{BB962C8B-B14F-4D97-AF65-F5344CB8AC3E}">
        <p14:creationId xmlns:p14="http://schemas.microsoft.com/office/powerpoint/2010/main" val="1791985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Is Teacher Value-Added?</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pPr marL="0" indent="0">
              <a:buNone/>
            </a:pPr>
            <a:r>
              <a:rPr lang="en-US" dirty="0" smtClean="0"/>
              <a:t>Value</a:t>
            </a:r>
            <a:r>
              <a:rPr lang="en-US" dirty="0"/>
              <a:t>-added modeling seeks to isolate the contribution, or value-added, that each teacher provides </a:t>
            </a:r>
            <a:r>
              <a:rPr lang="en-US" dirty="0" smtClean="0"/>
              <a:t>[to her students] in </a:t>
            </a:r>
            <a:r>
              <a:rPr lang="en-US" dirty="0"/>
              <a:t>a given year, which can be compared to the performance measures of other teachers (Wikipedia). </a:t>
            </a:r>
          </a:p>
        </p:txBody>
      </p:sp>
      <p:sp>
        <p:nvSpPr>
          <p:cNvPr id="4" name="Slide Number Placeholder 3"/>
          <p:cNvSpPr>
            <a:spLocks noGrp="1"/>
          </p:cNvSpPr>
          <p:nvPr>
            <p:ph type="sldNum" sz="quarter" idx="12"/>
          </p:nvPr>
        </p:nvSpPr>
        <p:spPr/>
        <p:txBody>
          <a:bodyPr/>
          <a:lstStyle/>
          <a:p>
            <a:fld id="{9A8E65BC-B085-DC41-9093-8F01F478560B}" type="slidenum">
              <a:rPr lang="en-US" smtClean="0"/>
              <a:t>3</a:t>
            </a:fld>
            <a:endParaRPr lang="en-US"/>
          </a:p>
        </p:txBody>
      </p:sp>
    </p:spTree>
    <p:extLst>
      <p:ext uri="{BB962C8B-B14F-4D97-AF65-F5344CB8AC3E}">
        <p14:creationId xmlns:p14="http://schemas.microsoft.com/office/powerpoint/2010/main" val="17849310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Letter from Chetty et al. </a:t>
            </a:r>
            <a:r>
              <a:rPr lang="en-US" dirty="0"/>
              <a:t>C</a:t>
            </a:r>
            <a:r>
              <a:rPr lang="en-US" dirty="0" smtClean="0"/>
              <a:t>o-Author Jonah </a:t>
            </a:r>
            <a:r>
              <a:rPr lang="en-US" dirty="0" err="1" smtClean="0"/>
              <a:t>Rockoff</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“This </a:t>
            </a:r>
            <a:r>
              <a:rPr lang="en-US" dirty="0"/>
              <a:t>is definitely a language error on our part. Instead of </a:t>
            </a:r>
            <a:r>
              <a:rPr lang="en-US" dirty="0" smtClean="0"/>
              <a:t>‘a </a:t>
            </a:r>
            <a:r>
              <a:rPr lang="en-US" dirty="0"/>
              <a:t>one SD increase in teacher </a:t>
            </a:r>
            <a:r>
              <a:rPr lang="en-US" dirty="0" smtClean="0"/>
              <a:t>quality’ </a:t>
            </a:r>
            <a:r>
              <a:rPr lang="en-US" dirty="0"/>
              <a:t>we should have said </a:t>
            </a:r>
            <a:r>
              <a:rPr lang="en-US" dirty="0" smtClean="0"/>
              <a:t>‘an </a:t>
            </a:r>
            <a:r>
              <a:rPr lang="en-US" dirty="0"/>
              <a:t>increase in teacher value-added of one (student-level) standard deviation</a:t>
            </a:r>
            <a:r>
              <a:rPr lang="en-US" dirty="0" smtClean="0"/>
              <a:t>.’ </a:t>
            </a:r>
            <a:r>
              <a:rPr lang="en-US" dirty="0"/>
              <a:t>Of course an increase of one in value added is roughly 10 teacher-level standard deviations, so your assessment of 0.03 in year three for a one teacher-level SD increase in year 0 would be </a:t>
            </a:r>
            <a:r>
              <a:rPr lang="en-US" dirty="0" smtClean="0"/>
              <a:t>correct.” </a:t>
            </a:r>
            <a:r>
              <a:rPr lang="en-US" dirty="0"/>
              <a:t>(Jonah </a:t>
            </a:r>
            <a:r>
              <a:rPr lang="en-US" dirty="0" err="1"/>
              <a:t>Rockoff</a:t>
            </a:r>
            <a:r>
              <a:rPr lang="en-US" dirty="0"/>
              <a:t> to Moshe Adler, personal communication, October 12, 2012). </a:t>
            </a:r>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30</a:t>
            </a:fld>
            <a:endParaRPr lang="en-US"/>
          </a:p>
        </p:txBody>
      </p:sp>
    </p:spTree>
    <p:extLst>
      <p:ext uri="{BB962C8B-B14F-4D97-AF65-F5344CB8AC3E}">
        <p14:creationId xmlns:p14="http://schemas.microsoft.com/office/powerpoint/2010/main" val="42782912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of Substance, Not Terminology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Even though the authors were alerted to the problem, they did not correct it.  On the contrary, in the second version they write: </a:t>
            </a:r>
          </a:p>
          <a:p>
            <a:pPr marL="0" indent="0">
              <a:buNone/>
            </a:pPr>
            <a:endParaRPr lang="en-US" dirty="0" smtClean="0"/>
          </a:p>
          <a:p>
            <a:pPr marL="0" indent="0">
              <a:buNone/>
            </a:pPr>
            <a:r>
              <a:rPr lang="en-US" dirty="0" smtClean="0"/>
              <a:t>“</a:t>
            </a:r>
            <a:r>
              <a:rPr lang="en-US" dirty="0"/>
              <a:t>In our companion paper, we estimate that 1 unit improvement in teacher VA in a given grade raises achievement by approximately 0.53 units after 1 year, 0.36 after 2 years, and stabilizes at approximately 0.25 after 3 years (Chetty, Friedman, and </a:t>
            </a:r>
            <a:r>
              <a:rPr lang="en-US" dirty="0" err="1"/>
              <a:t>Rockoff</a:t>
            </a:r>
            <a:r>
              <a:rPr lang="en-US" dirty="0"/>
              <a:t> 2014, Appendix Table 10). Under the assumption that teacher effects are additive across years, these estimates of fade-out imply that a 1 unit improvement in teacher quality in all grades K-8 would raise 8th grade test scores by 3.4 units</a:t>
            </a:r>
            <a:r>
              <a:rPr lang="en-US" dirty="0" smtClean="0"/>
              <a:t>.”  </a:t>
            </a:r>
          </a:p>
          <a:p>
            <a:pPr marL="0" indent="0">
              <a:buNone/>
            </a:pPr>
            <a:endParaRPr lang="en-US" dirty="0"/>
          </a:p>
          <a:p>
            <a:pPr marL="0" indent="0">
              <a:buNone/>
            </a:pPr>
            <a:r>
              <a:rPr lang="en-US" dirty="0" smtClean="0"/>
              <a:t>This statement inflates the results </a:t>
            </a:r>
            <a:r>
              <a:rPr lang="en-US" b="1" i="1" dirty="0" smtClean="0">
                <a:solidFill>
                  <a:srgbClr val="FF0000"/>
                </a:solidFill>
              </a:rPr>
              <a:t>ten</a:t>
            </a:r>
            <a:r>
              <a:rPr lang="en-US" dirty="0" smtClean="0">
                <a:solidFill>
                  <a:srgbClr val="FF0000"/>
                </a:solidFill>
              </a:rPr>
              <a:t> </a:t>
            </a:r>
            <a:r>
              <a:rPr lang="en-US" dirty="0" smtClean="0"/>
              <a:t>times.   (The </a:t>
            </a:r>
            <a:r>
              <a:rPr lang="en-US" dirty="0" err="1" smtClean="0"/>
              <a:t>additivity</a:t>
            </a:r>
            <a:r>
              <a:rPr lang="en-US" dirty="0" smtClean="0"/>
              <a:t> assumption is also a problem, but will not be discussed </a:t>
            </a:r>
            <a:r>
              <a:rPr lang="en-US" dirty="0"/>
              <a:t>today. </a:t>
            </a:r>
            <a:r>
              <a:rPr lang="en-US" dirty="0" smtClean="0"/>
              <a:t>See </a:t>
            </a:r>
            <a:r>
              <a:rPr lang="en-US" dirty="0"/>
              <a:t>my NEPC review)</a:t>
            </a:r>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31</a:t>
            </a:fld>
            <a:endParaRPr lang="en-US"/>
          </a:p>
        </p:txBody>
      </p:sp>
    </p:spTree>
    <p:extLst>
      <p:ext uri="{BB962C8B-B14F-4D97-AF65-F5344CB8AC3E}">
        <p14:creationId xmlns:p14="http://schemas.microsoft.com/office/powerpoint/2010/main" val="38980583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Fade-Out 2:  A Misleading Reassurance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t>
            </a:r>
            <a:r>
              <a:rPr lang="en-US" dirty="0" smtClean="0"/>
              <a:t>second way Chetty et al. deal </a:t>
            </a:r>
            <a:r>
              <a:rPr lang="en-US" dirty="0"/>
              <a:t>with </a:t>
            </a:r>
            <a:r>
              <a:rPr lang="en-US" dirty="0" smtClean="0"/>
              <a:t>the problem of the Fade-Out is by </a:t>
            </a:r>
            <a:r>
              <a:rPr lang="en-US" dirty="0"/>
              <a:t>citing two studies that </a:t>
            </a:r>
            <a:r>
              <a:rPr lang="en-US" dirty="0" smtClean="0"/>
              <a:t>they claim </a:t>
            </a:r>
            <a:r>
              <a:rPr lang="en-US" dirty="0"/>
              <a:t>buttress the validity of </a:t>
            </a:r>
            <a:r>
              <a:rPr lang="en-US" dirty="0" smtClean="0"/>
              <a:t>their own </a:t>
            </a:r>
            <a:r>
              <a:rPr lang="en-US" dirty="0"/>
              <a:t>results. This claim is both wrong and </a:t>
            </a:r>
            <a:r>
              <a:rPr lang="en-US" dirty="0" smtClean="0"/>
              <a:t>misleading.  The two studies are by David Deming and by Heckman et al. Deming investigated Head Start while Heckman et al. investigate the Perry Program, an intense pre-school family intervention program.  Both found lasting effects of the programs without increases in test scores. </a:t>
            </a:r>
            <a:r>
              <a:rPr lang="en-US" dirty="0"/>
              <a:t>Heckman et al. specifically draw attention to the distinction between the concerns of education economists and the concerns of these particular early education programs. They explain: </a:t>
            </a:r>
          </a:p>
          <a:p>
            <a:pPr marL="457200" lvl="1"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32</a:t>
            </a:fld>
            <a:endParaRPr lang="en-US"/>
          </a:p>
        </p:txBody>
      </p:sp>
    </p:spTree>
    <p:extLst>
      <p:ext uri="{BB962C8B-B14F-4D97-AF65-F5344CB8AC3E}">
        <p14:creationId xmlns:p14="http://schemas.microsoft.com/office/powerpoint/2010/main" val="42132109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3865"/>
          </a:xfrm>
        </p:spPr>
        <p:txBody>
          <a:bodyPr/>
          <a:lstStyle/>
          <a:p>
            <a:r>
              <a:rPr lang="en-US" dirty="0" smtClean="0"/>
              <a:t>Fade-Out (cont.)</a:t>
            </a:r>
            <a:endParaRPr lang="en-US" dirty="0"/>
          </a:p>
        </p:txBody>
      </p:sp>
      <p:sp>
        <p:nvSpPr>
          <p:cNvPr id="3" name="Content Placeholder 2"/>
          <p:cNvSpPr>
            <a:spLocks noGrp="1"/>
          </p:cNvSpPr>
          <p:nvPr>
            <p:ph idx="1"/>
          </p:nvPr>
        </p:nvSpPr>
        <p:spPr/>
        <p:txBody>
          <a:bodyPr>
            <a:normAutofit fontScale="40000" lnSpcReduction="20000"/>
          </a:bodyPr>
          <a:lstStyle/>
          <a:p>
            <a:pPr marL="457200" lvl="1" indent="0">
              <a:buNone/>
            </a:pPr>
            <a:r>
              <a:rPr lang="en-US" sz="5000" dirty="0"/>
              <a:t>“The literature in the economics of education assumes the primacy of cognitive ability in producing successful lifetime outcomes. . . From this perspective, the success of the Perry program is puzzling. Although the program initially boosted the IQs of participants, this effect soon faded. . . Consistent with this evidence, we show negligible effects of increases in IQ in producing program treatment effects. Although Perry did not produce long run gains in IQ, it did create persistent improvements in personality skills. The Perry program substantially improved Externalizing Behaviors (aggressive, antisocial, and rule-breaking behaviors), which, in turn, improved a number of labor market outcomes, health behaviors, and criminal activities.”</a:t>
            </a:r>
          </a:p>
          <a:p>
            <a:pPr marL="0" indent="0">
              <a:buNone/>
            </a:pPr>
            <a:endParaRPr lang="en-US" dirty="0" smtClean="0"/>
          </a:p>
          <a:p>
            <a:pPr marL="0" indent="0">
              <a:buNone/>
            </a:pPr>
            <a:r>
              <a:rPr lang="en-US" sz="5000" dirty="0" smtClean="0"/>
              <a:t>While </a:t>
            </a:r>
            <a:r>
              <a:rPr lang="en-US" sz="5000" dirty="0"/>
              <a:t>it is easy to understand why the Perry Project and Head Start lead to success in adulthood despite the fade-out in test scores, it does not follow that short-duration improvements in elementary school test scores would lead to economic success in adulthood. Citing early childhood programs as evidence that the fade-out of test scores in programs that are designed to increase test scores does not matter, is troubling. </a:t>
            </a:r>
          </a:p>
        </p:txBody>
      </p:sp>
      <p:sp>
        <p:nvSpPr>
          <p:cNvPr id="4" name="Slide Number Placeholder 3"/>
          <p:cNvSpPr>
            <a:spLocks noGrp="1"/>
          </p:cNvSpPr>
          <p:nvPr>
            <p:ph type="sldNum" sz="quarter" idx="12"/>
          </p:nvPr>
        </p:nvSpPr>
        <p:spPr/>
        <p:txBody>
          <a:bodyPr/>
          <a:lstStyle/>
          <a:p>
            <a:fld id="{9A8E65BC-B085-DC41-9093-8F01F478560B}" type="slidenum">
              <a:rPr lang="en-US" smtClean="0"/>
              <a:t>33</a:t>
            </a:fld>
            <a:endParaRPr lang="en-US"/>
          </a:p>
        </p:txBody>
      </p:sp>
    </p:spTree>
    <p:extLst>
      <p:ext uri="{BB962C8B-B14F-4D97-AF65-F5344CB8AC3E}">
        <p14:creationId xmlns:p14="http://schemas.microsoft.com/office/powerpoint/2010/main" val="2350116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Part II: Common </a:t>
            </a:r>
            <a:r>
              <a:rPr lang="en-US" dirty="0" smtClean="0"/>
              <a:t>Problems </a:t>
            </a:r>
            <a:r>
              <a:rPr lang="en-US" dirty="0"/>
              <a:t>in Chetty et al. and Kane’s Vergara </a:t>
            </a:r>
            <a:r>
              <a:rPr lang="en-US" dirty="0" smtClean="0"/>
              <a:t>Opinion</a:t>
            </a:r>
            <a:endParaRPr lang="en-US" dirty="0"/>
          </a:p>
        </p:txBody>
      </p:sp>
      <p:sp>
        <p:nvSpPr>
          <p:cNvPr id="6" name="Subtitle 5"/>
          <p:cNvSpPr>
            <a:spLocks noGrp="1"/>
          </p:cNvSpPr>
          <p:nvPr>
            <p:ph type="subTitle" idx="1"/>
          </p:nvPr>
        </p:nvSpPr>
        <p:spPr/>
        <p:txBody>
          <a:bodyPr>
            <a:normAutofit fontScale="92500" lnSpcReduction="20000"/>
          </a:bodyPr>
          <a:lstStyle/>
          <a:p>
            <a:r>
              <a:rPr lang="en-US" dirty="0" smtClean="0"/>
              <a:t>Kane’s Opinion is at:</a:t>
            </a:r>
          </a:p>
          <a:p>
            <a:r>
              <a:rPr lang="en-US" dirty="0"/>
              <a:t>http://</a:t>
            </a:r>
            <a:r>
              <a:rPr lang="en-US" dirty="0" err="1"/>
              <a:t>studentsmatter.org</a:t>
            </a:r>
            <a:r>
              <a:rPr lang="en-US" dirty="0"/>
              <a:t>/</a:t>
            </a:r>
            <a:r>
              <a:rPr lang="en-US" dirty="0" err="1"/>
              <a:t>wp</a:t>
            </a:r>
            <a:r>
              <a:rPr lang="en-US" dirty="0"/>
              <a:t>-content/uploads/2014/02/SM_Kane-Demonstratives_02.06.14.pdf</a:t>
            </a:r>
          </a:p>
        </p:txBody>
      </p:sp>
      <p:sp>
        <p:nvSpPr>
          <p:cNvPr id="4" name="Slide Number Placeholder 3"/>
          <p:cNvSpPr>
            <a:spLocks noGrp="1"/>
          </p:cNvSpPr>
          <p:nvPr>
            <p:ph type="sldNum" sz="quarter" idx="12"/>
          </p:nvPr>
        </p:nvSpPr>
        <p:spPr/>
        <p:txBody>
          <a:bodyPr/>
          <a:lstStyle/>
          <a:p>
            <a:fld id="{9A8E65BC-B085-DC41-9093-8F01F478560B}" type="slidenum">
              <a:rPr lang="en-US" smtClean="0"/>
              <a:t>34</a:t>
            </a:fld>
            <a:endParaRPr lang="en-US"/>
          </a:p>
        </p:txBody>
      </p:sp>
    </p:spTree>
    <p:extLst>
      <p:ext uri="{BB962C8B-B14F-4D97-AF65-F5344CB8AC3E}">
        <p14:creationId xmlns:p14="http://schemas.microsoft.com/office/powerpoint/2010/main" val="29008938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Kane and many other Teacher-VA-economists present the effects of increasing Teacher VA by “months of learning.”  But this terminology is meaningless and misleading.</a:t>
            </a:r>
          </a:p>
          <a:p>
            <a:pPr marL="0" indent="0">
              <a:buNone/>
            </a:pPr>
            <a:r>
              <a:rPr lang="en-US" dirty="0" smtClean="0"/>
              <a:t>The terminology is meaningless because while it is possible to give students stipends that will increase their families’ incomes, improve their nutrition, teach them in smaller classes and deal with their psychological needs when they live under economic stress</a:t>
            </a:r>
            <a:r>
              <a:rPr lang="en-US" dirty="0"/>
              <a:t>, and while it </a:t>
            </a:r>
            <a:r>
              <a:rPr lang="en-US" dirty="0" smtClean="0"/>
              <a:t>may be possible </a:t>
            </a:r>
            <a:r>
              <a:rPr lang="en-US" dirty="0"/>
              <a:t>to give children better teachers without increasing teacher salaries, it </a:t>
            </a:r>
            <a:r>
              <a:rPr lang="en-US" dirty="0" smtClean="0"/>
              <a:t>is absolutely impossible to give students “months of learning,” because this will mean also  taking an equal time from something else, away.   Lay people may think they know what “months of learning” means, but in fact it is meaningless. </a:t>
            </a:r>
          </a:p>
          <a:p>
            <a:pPr marL="0" indent="0">
              <a:buNone/>
            </a:pPr>
            <a:endParaRPr lang="en-US" dirty="0"/>
          </a:p>
          <a:p>
            <a:pPr marL="0" indent="0">
              <a:buNone/>
            </a:pPr>
            <a:r>
              <a:rPr lang="en-US" dirty="0" smtClean="0"/>
              <a:t>The terminology is also misleading, as we discuss below. </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35</a:t>
            </a:fld>
            <a:endParaRPr lang="en-US"/>
          </a:p>
        </p:txBody>
      </p:sp>
    </p:spTree>
    <p:extLst>
      <p:ext uri="{BB962C8B-B14F-4D97-AF65-F5344CB8AC3E}">
        <p14:creationId xmlns:p14="http://schemas.microsoft.com/office/powerpoint/2010/main" val="9834220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Kane’s Vergara Opinion </a:t>
            </a:r>
            <a:r>
              <a:rPr lang="en-US" dirty="0"/>
              <a:t>B</a:t>
            </a:r>
            <a:r>
              <a:rPr lang="en-US" dirty="0" smtClean="0"/>
              <a:t>ased on MET Findings for State Tests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Kane reports that giving a student a teacher who is at the top 25% of teacher VA instead of an average teacher is equivalent to giving the student 4.5 months of extra learning in math and 1.2 months of English compared to the average teacher.  How did Kane calculate these figures?</a:t>
            </a:r>
          </a:p>
          <a:p>
            <a:pPr marL="0" indent="0">
              <a:buNone/>
            </a:pPr>
            <a:endParaRPr lang="en-US" dirty="0"/>
          </a:p>
          <a:p>
            <a:pPr marL="0" indent="0">
              <a:buNone/>
            </a:pPr>
            <a:r>
              <a:rPr lang="en-US" dirty="0"/>
              <a:t>According to Kane, an increase in student scores of .25 standard deviations is equivalent to an extra 9 months (a school year) of learning.  </a:t>
            </a:r>
            <a:endParaRPr lang="en-US" dirty="0" smtClean="0"/>
          </a:p>
          <a:p>
            <a:pPr marL="0" indent="0">
              <a:buNone/>
            </a:pPr>
            <a:r>
              <a:rPr lang="en-US" dirty="0" smtClean="0">
                <a:hlinkClick r:id="rId3"/>
              </a:rPr>
              <a:t>(www.metproject.org/downloads/MET_Gathering_Feedback_Practioner_Brief.pdf</a:t>
            </a:r>
            <a:r>
              <a:rPr lang="en-US" dirty="0"/>
              <a:t>)</a:t>
            </a:r>
            <a:endParaRPr lang="en-US" dirty="0" smtClean="0"/>
          </a:p>
          <a:p>
            <a:pPr marL="0" indent="0">
              <a:buNone/>
            </a:pPr>
            <a:endParaRPr lang="en-US" dirty="0" smtClean="0"/>
          </a:p>
          <a:p>
            <a:pPr marL="0" indent="0">
              <a:buNone/>
            </a:pPr>
            <a:r>
              <a:rPr lang="en-US" dirty="0" smtClean="0"/>
              <a:t>This means, then, that a top teacher increases a student’s score by 0.125 SD in Math and 0.333 SD in English or, in percentages of the average student’s score,  </a:t>
            </a:r>
            <a:r>
              <a:rPr lang="en-US" dirty="0"/>
              <a:t>3</a:t>
            </a:r>
            <a:r>
              <a:rPr lang="en-US" dirty="0" smtClean="0"/>
              <a:t>% in Math and .6% in English.  If the average score is 60 in both subjects, these increases would amount to </a:t>
            </a:r>
            <a:r>
              <a:rPr lang="en-US" b="1" i="1" dirty="0">
                <a:solidFill>
                  <a:srgbClr val="FF0000"/>
                </a:solidFill>
              </a:rPr>
              <a:t>2</a:t>
            </a:r>
            <a:r>
              <a:rPr lang="en-US" dirty="0" smtClean="0"/>
              <a:t> </a:t>
            </a:r>
            <a:r>
              <a:rPr lang="en-US" b="1" i="1" dirty="0" smtClean="0">
                <a:solidFill>
                  <a:srgbClr val="FF0000"/>
                </a:solidFill>
              </a:rPr>
              <a:t>points</a:t>
            </a:r>
            <a:r>
              <a:rPr lang="en-US" i="1" dirty="0" smtClean="0"/>
              <a:t> </a:t>
            </a:r>
            <a:r>
              <a:rPr lang="en-US" dirty="0" smtClean="0"/>
              <a:t>and </a:t>
            </a:r>
            <a:r>
              <a:rPr lang="en-US" b="1" i="1" dirty="0">
                <a:solidFill>
                  <a:srgbClr val="FF0000"/>
                </a:solidFill>
              </a:rPr>
              <a:t>0</a:t>
            </a:r>
            <a:r>
              <a:rPr lang="en-US" i="1" dirty="0" smtClean="0"/>
              <a:t> </a:t>
            </a:r>
            <a:r>
              <a:rPr lang="en-US" b="1" i="1" dirty="0" smtClean="0">
                <a:solidFill>
                  <a:srgbClr val="FF0000"/>
                </a:solidFill>
              </a:rPr>
              <a:t>points</a:t>
            </a:r>
            <a:r>
              <a:rPr lang="en-US" i="1" dirty="0" smtClean="0"/>
              <a:t> </a:t>
            </a:r>
            <a:r>
              <a:rPr lang="en-US" dirty="0" smtClean="0"/>
              <a:t>respectively, during the year that the teacher is in the classroom.  But a loss of  4.5 months, and 1.2 months of learning is far more ominous than a loss of 2 or 0 points when the grade is 62 or… 60 points.   (Of course, after 4 years the remaining improvement would be 1 point in Math and less than half a point in English.)</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36</a:t>
            </a:fld>
            <a:endParaRPr lang="en-US"/>
          </a:p>
        </p:txBody>
      </p:sp>
    </p:spTree>
    <p:extLst>
      <p:ext uri="{BB962C8B-B14F-4D97-AF65-F5344CB8AC3E}">
        <p14:creationId xmlns:p14="http://schemas.microsoft.com/office/powerpoint/2010/main" val="16475206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83336"/>
          </a:xfrm>
        </p:spPr>
        <p:txBody>
          <a:bodyPr>
            <a:normAutofit fontScale="90000"/>
          </a:bodyPr>
          <a:lstStyle/>
          <a:p>
            <a:r>
              <a:rPr lang="en-US" dirty="0" smtClean="0"/>
              <a:t>These Results </a:t>
            </a:r>
            <a:r>
              <a:rPr lang="en-US" dirty="0"/>
              <a:t>A</a:t>
            </a:r>
            <a:r>
              <a:rPr lang="en-US" dirty="0" smtClean="0"/>
              <a:t>re </a:t>
            </a:r>
            <a:r>
              <a:rPr lang="en-US" dirty="0"/>
              <a:t>N</a:t>
            </a:r>
            <a:r>
              <a:rPr lang="en-US" dirty="0" smtClean="0"/>
              <a:t>ot </a:t>
            </a:r>
            <a:r>
              <a:rPr lang="en-US" dirty="0"/>
              <a:t>S</a:t>
            </a:r>
            <a:r>
              <a:rPr lang="en-US" dirty="0" smtClean="0"/>
              <a:t>table </a:t>
            </a:r>
            <a:r>
              <a:rPr lang="en-US" dirty="0"/>
              <a:t>A</a:t>
            </a:r>
            <a:r>
              <a:rPr lang="en-US" dirty="0" smtClean="0"/>
              <a:t>cross Tests and Therefore Teacher Value-Added Does Not Measure Teacher Quality</a:t>
            </a:r>
            <a:endParaRPr lang="en-US" dirty="0"/>
          </a:p>
        </p:txBody>
      </p:sp>
      <p:sp>
        <p:nvSpPr>
          <p:cNvPr id="3" name="Content Placeholder 2"/>
          <p:cNvSpPr>
            <a:spLocks noGrp="1"/>
          </p:cNvSpPr>
          <p:nvPr>
            <p:ph idx="1"/>
          </p:nvPr>
        </p:nvSpPr>
        <p:spPr>
          <a:xfrm>
            <a:off x="457200" y="2687781"/>
            <a:ext cx="8229600" cy="3438381"/>
          </a:xfrm>
        </p:spPr>
        <p:txBody>
          <a:bodyPr>
            <a:normAutofit lnSpcReduction="10000"/>
          </a:bodyPr>
          <a:lstStyle/>
          <a:p>
            <a:pPr marL="0" indent="0">
              <a:buNone/>
            </a:pPr>
            <a:r>
              <a:rPr lang="en-US" dirty="0" smtClean="0"/>
              <a:t>Kane reports very different effects of Teacher VA when different types of tests are administered (less than half of the previous effect </a:t>
            </a:r>
            <a:r>
              <a:rPr lang="en-US" dirty="0"/>
              <a:t>for </a:t>
            </a:r>
            <a:r>
              <a:rPr lang="en-US" dirty="0" smtClean="0"/>
              <a:t>Math</a:t>
            </a:r>
            <a:r>
              <a:rPr lang="en-US" dirty="0"/>
              <a:t>, </a:t>
            </a:r>
            <a:r>
              <a:rPr lang="en-US" dirty="0" smtClean="0"/>
              <a:t>almost double the effect for </a:t>
            </a:r>
            <a:r>
              <a:rPr lang="en-US" dirty="0"/>
              <a:t>English)</a:t>
            </a:r>
            <a:r>
              <a:rPr lang="en-US" dirty="0" smtClean="0"/>
              <a:t>.  In his court opinion Kane does not discuss this instability, but  </a:t>
            </a:r>
            <a:r>
              <a:rPr lang="en-US" dirty="0"/>
              <a:t>t</a:t>
            </a:r>
            <a:r>
              <a:rPr lang="en-US" dirty="0" smtClean="0"/>
              <a:t>his instability is problematic.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37</a:t>
            </a:fld>
            <a:endParaRPr lang="en-US"/>
          </a:p>
        </p:txBody>
      </p:sp>
    </p:spTree>
    <p:extLst>
      <p:ext uri="{BB962C8B-B14F-4D97-AF65-F5344CB8AC3E}">
        <p14:creationId xmlns:p14="http://schemas.microsoft.com/office/powerpoint/2010/main" val="5280202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Instability (cont.)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In the MET  study that Kane used for his opinion, the correlations between the “stable” teacher value-added measurements that  used one test or the other were low, .37 for English and .54 for math.   The economist Jesse Rothstein examined how teachers would fare if evaluated by these “stable” measurements. He calculated that with a correlation of .37, a third of the teachers who have a measurement at the top 20% of teachers according to one test are measured as being below average according to the other. With a correlation of .54 the odds of consistency are only slight better: 30% of the teachers who are measured to be at the top 20% of teachers according to one test are measured as being below average according to the other. </a:t>
            </a:r>
          </a:p>
          <a:p>
            <a:pPr marL="0" indent="0">
              <a:buNone/>
            </a:pPr>
            <a:r>
              <a:rPr lang="en-US" dirty="0"/>
              <a:t>The state of Florida uses two different standardized tests, and McCaffrey and his co-authors found that of the teachers who were in the bottom 20% of the value-added score according to one test, 5% were at the top 20% and 16% were at the top 40% according to another test. </a:t>
            </a:r>
          </a:p>
          <a:p>
            <a:pPr marL="0" indent="0">
              <a:buNone/>
            </a:pPr>
            <a:endParaRPr lang="en-US" dirty="0"/>
          </a:p>
          <a:p>
            <a:pPr marL="0" indent="0">
              <a:buNone/>
            </a:pPr>
            <a:r>
              <a:rPr lang="en-US" dirty="0"/>
              <a:t>The high volatility of  teacher value-added scores raises the suspicion that the measurement of teacher value-added does not actually measure teacher </a:t>
            </a:r>
            <a:r>
              <a:rPr lang="en-US" dirty="0" smtClean="0"/>
              <a:t>quality.</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38</a:t>
            </a:fld>
            <a:endParaRPr lang="en-US"/>
          </a:p>
        </p:txBody>
      </p:sp>
    </p:spTree>
    <p:extLst>
      <p:ext uri="{BB962C8B-B14F-4D97-AF65-F5344CB8AC3E}">
        <p14:creationId xmlns:p14="http://schemas.microsoft.com/office/powerpoint/2010/main" val="26769909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35296"/>
          </a:xfrm>
        </p:spPr>
        <p:txBody>
          <a:bodyPr>
            <a:normAutofit fontScale="90000"/>
          </a:bodyPr>
          <a:lstStyle/>
          <a:p>
            <a:r>
              <a:rPr lang="en-US" dirty="0" smtClean="0"/>
              <a:t>TVA’s Are </a:t>
            </a:r>
            <a:r>
              <a:rPr lang="en-US" dirty="0"/>
              <a:t>N</a:t>
            </a:r>
            <a:r>
              <a:rPr lang="en-US" dirty="0" smtClean="0"/>
              <a:t>ot </a:t>
            </a:r>
            <a:r>
              <a:rPr lang="en-US" dirty="0"/>
              <a:t>S</a:t>
            </a:r>
            <a:r>
              <a:rPr lang="en-US" dirty="0" smtClean="0"/>
              <a:t>table for the </a:t>
            </a:r>
            <a:r>
              <a:rPr lang="en-US" dirty="0"/>
              <a:t>S</a:t>
            </a:r>
            <a:r>
              <a:rPr lang="en-US" dirty="0" smtClean="0"/>
              <a:t>ame </a:t>
            </a:r>
            <a:r>
              <a:rPr lang="en-US" dirty="0"/>
              <a:t>T</a:t>
            </a:r>
            <a:r>
              <a:rPr lang="en-US" dirty="0" smtClean="0"/>
              <a:t>eacher </a:t>
            </a:r>
            <a:r>
              <a:rPr lang="en-US" dirty="0"/>
              <a:t>A</a:t>
            </a:r>
            <a:r>
              <a:rPr lang="en-US" dirty="0" smtClean="0"/>
              <a:t>cross Years; </a:t>
            </a:r>
            <a:r>
              <a:rPr lang="en-US" dirty="0"/>
              <a:t>T</a:t>
            </a:r>
            <a:r>
              <a:rPr lang="en-US" dirty="0" smtClean="0"/>
              <a:t>herefore </a:t>
            </a:r>
            <a:r>
              <a:rPr lang="en-US" dirty="0"/>
              <a:t>T</a:t>
            </a:r>
            <a:r>
              <a:rPr lang="en-US" dirty="0" smtClean="0"/>
              <a:t>hey Don’t </a:t>
            </a:r>
            <a:r>
              <a:rPr lang="en-US" dirty="0"/>
              <a:t>M</a:t>
            </a:r>
            <a:r>
              <a:rPr lang="en-US" dirty="0" smtClean="0"/>
              <a:t>easure </a:t>
            </a:r>
            <a:r>
              <a:rPr lang="en-US" dirty="0"/>
              <a:t>T</a:t>
            </a:r>
            <a:r>
              <a:rPr lang="en-US" dirty="0" smtClean="0"/>
              <a:t>eacher Quality  </a:t>
            </a:r>
            <a:endParaRPr lang="en-US" dirty="0"/>
          </a:p>
        </p:txBody>
      </p:sp>
      <p:sp>
        <p:nvSpPr>
          <p:cNvPr id="3" name="Content Placeholder 2"/>
          <p:cNvSpPr>
            <a:spLocks noGrp="1"/>
          </p:cNvSpPr>
          <p:nvPr>
            <p:ph idx="1"/>
          </p:nvPr>
        </p:nvSpPr>
        <p:spPr>
          <a:xfrm>
            <a:off x="457200" y="2605334"/>
            <a:ext cx="8229600" cy="3520829"/>
          </a:xfrm>
        </p:spPr>
        <p:txBody>
          <a:bodyPr>
            <a:normAutofit fontScale="70000" lnSpcReduction="20000"/>
          </a:bodyPr>
          <a:lstStyle/>
          <a:p>
            <a:pPr marL="0" indent="0">
              <a:buNone/>
            </a:pPr>
            <a:r>
              <a:rPr lang="en-US" dirty="0"/>
              <a:t>As Chetty et al. acknowledge, the value-added scores of teachers “fluctuate” from year to year. As </a:t>
            </a:r>
            <a:r>
              <a:rPr lang="en-US" dirty="0" smtClean="0"/>
              <a:t>we have seen, </a:t>
            </a:r>
            <a:r>
              <a:rPr lang="en-US" dirty="0"/>
              <a:t>McCaffrey et al. used data from Florida, and </a:t>
            </a:r>
            <a:r>
              <a:rPr lang="en-US" dirty="0" err="1"/>
              <a:t>Koedel</a:t>
            </a:r>
            <a:r>
              <a:rPr lang="en-US" dirty="0"/>
              <a:t> and Betts used data from San Diego, to examine the stability of value-added scores</a:t>
            </a:r>
            <a:r>
              <a:rPr lang="en-US" dirty="0" smtClean="0"/>
              <a:t>. </a:t>
            </a:r>
            <a:r>
              <a:rPr lang="en-US" dirty="0"/>
              <a:t>Their results varied from place to place, but the average result was that 13% of teachers who were at the bottom 20% of the value-added scale in one year were at the top 20% the following year, and 29% of those at the bottom 20% were at the top 40% the following year. Similar results held at the top. Twenty-six percent of teachers who were in the top quintile in one year were in the bottom 40% the following year. Only 28% percent of teachers who were at the top one year stayed at the top the following year. </a:t>
            </a:r>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39</a:t>
            </a:fld>
            <a:endParaRPr lang="en-US"/>
          </a:p>
        </p:txBody>
      </p:sp>
    </p:spTree>
    <p:extLst>
      <p:ext uri="{BB962C8B-B14F-4D97-AF65-F5344CB8AC3E}">
        <p14:creationId xmlns:p14="http://schemas.microsoft.com/office/powerpoint/2010/main" val="26442238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Teacher Value-Added Important?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Cited </a:t>
            </a:r>
            <a:r>
              <a:rPr lang="en-US" dirty="0"/>
              <a:t>by President Obama in a State of the Union Address as a </a:t>
            </a:r>
            <a:r>
              <a:rPr lang="en-US" dirty="0" smtClean="0"/>
              <a:t>way </a:t>
            </a:r>
            <a:r>
              <a:rPr lang="en-US" dirty="0"/>
              <a:t>to </a:t>
            </a:r>
            <a:r>
              <a:rPr lang="en-US" dirty="0" smtClean="0"/>
              <a:t>pull </a:t>
            </a:r>
            <a:r>
              <a:rPr lang="en-US" dirty="0"/>
              <a:t>c</a:t>
            </a:r>
            <a:r>
              <a:rPr lang="en-US" dirty="0" smtClean="0"/>
              <a:t>hildren </a:t>
            </a:r>
            <a:r>
              <a:rPr lang="en-US" dirty="0"/>
              <a:t>o</a:t>
            </a:r>
            <a:r>
              <a:rPr lang="en-US" dirty="0" smtClean="0"/>
              <a:t>ut </a:t>
            </a:r>
            <a:r>
              <a:rPr lang="en-US" dirty="0"/>
              <a:t>of </a:t>
            </a:r>
            <a:r>
              <a:rPr lang="en-US" dirty="0" smtClean="0"/>
              <a:t>poverty</a:t>
            </a:r>
            <a:endParaRPr lang="en-US" dirty="0"/>
          </a:p>
          <a:p>
            <a:endParaRPr lang="en-US" dirty="0"/>
          </a:p>
          <a:p>
            <a:r>
              <a:rPr lang="en-US" dirty="0" smtClean="0"/>
              <a:t>Heralded </a:t>
            </a:r>
            <a:r>
              <a:rPr lang="en-US" dirty="0"/>
              <a:t>in </a:t>
            </a:r>
            <a:r>
              <a:rPr lang="en-US" dirty="0" smtClean="0"/>
              <a:t>front </a:t>
            </a:r>
            <a:r>
              <a:rPr lang="en-US" dirty="0"/>
              <a:t>p</a:t>
            </a:r>
            <a:r>
              <a:rPr lang="en-US" dirty="0" smtClean="0"/>
              <a:t>age </a:t>
            </a:r>
            <a:r>
              <a:rPr lang="en-US" dirty="0"/>
              <a:t>2012 New York Times </a:t>
            </a:r>
            <a:r>
              <a:rPr lang="en-US" dirty="0" smtClean="0"/>
              <a:t>article </a:t>
            </a:r>
            <a:r>
              <a:rPr lang="en-US" dirty="0"/>
              <a:t>with the </a:t>
            </a:r>
            <a:r>
              <a:rPr lang="en-US" dirty="0" smtClean="0"/>
              <a:t>headline </a:t>
            </a:r>
            <a:r>
              <a:rPr lang="en-US" dirty="0"/>
              <a:t>"Big Study Links Good Teachers to Lasting Gain"</a:t>
            </a:r>
          </a:p>
          <a:p>
            <a:endParaRPr lang="en-US" dirty="0"/>
          </a:p>
          <a:p>
            <a:r>
              <a:rPr lang="en-US" dirty="0" smtClean="0"/>
              <a:t>Widely </a:t>
            </a:r>
            <a:r>
              <a:rPr lang="en-US" dirty="0"/>
              <a:t>thought to be a legitimate method to evaluate the effectiveness of teachers (though detractors, including the educator </a:t>
            </a:r>
            <a:r>
              <a:rPr lang="en-US" dirty="0" smtClean="0"/>
              <a:t>Diane </a:t>
            </a:r>
            <a:r>
              <a:rPr lang="en-US" dirty="0" err="1"/>
              <a:t>Ravitch</a:t>
            </a:r>
            <a:r>
              <a:rPr lang="en-US" dirty="0"/>
              <a:t>, have called it "junk science")</a:t>
            </a:r>
          </a:p>
          <a:p>
            <a:endParaRPr lang="en-US" dirty="0"/>
          </a:p>
          <a:p>
            <a:r>
              <a:rPr lang="en-US" dirty="0" smtClean="0"/>
              <a:t>Currently </a:t>
            </a:r>
            <a:r>
              <a:rPr lang="en-US" dirty="0"/>
              <a:t>cited in key court cases to justify abolishing tenure </a:t>
            </a:r>
            <a:endParaRPr lang="en-US" dirty="0" smtClean="0"/>
          </a:p>
          <a:p>
            <a:endParaRPr lang="en-US" dirty="0"/>
          </a:p>
          <a:p>
            <a:r>
              <a:rPr lang="en-US" dirty="0" smtClean="0"/>
              <a:t>It diverts the conversation from low taxes and low wages to “bad teachers” and an “under-educated” labor force</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4</a:t>
            </a:fld>
            <a:endParaRPr lang="en-US"/>
          </a:p>
        </p:txBody>
      </p:sp>
    </p:spTree>
    <p:extLst>
      <p:ext uri="{BB962C8B-B14F-4D97-AF65-F5344CB8AC3E}">
        <p14:creationId xmlns:p14="http://schemas.microsoft.com/office/powerpoint/2010/main" val="9748684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05024"/>
          </a:xfrm>
        </p:spPr>
        <p:txBody>
          <a:bodyPr>
            <a:normAutofit fontScale="90000"/>
          </a:bodyPr>
          <a:lstStyle/>
          <a:p>
            <a:r>
              <a:rPr lang="en-US" dirty="0" smtClean="0"/>
              <a:t>Good Fit?  Bad Fit? (Chetty et al., paper 1)</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40</a:t>
            </a:fld>
            <a:endParaRPr lang="en-US"/>
          </a:p>
        </p:txBody>
      </p:sp>
      <p:pic>
        <p:nvPicPr>
          <p:cNvPr id="7" name="Content Placeholder 6"/>
          <p:cNvPicPr>
            <a:picLocks noGrp="1" noChangeAspect="1"/>
          </p:cNvPicPr>
          <p:nvPr>
            <p:ph idx="1"/>
          </p:nvPr>
        </p:nvPicPr>
        <p:blipFill>
          <a:blip r:embed="rId3"/>
          <a:srcRect t="2558" b="2558"/>
          <a:stretch>
            <a:fillRect/>
          </a:stretch>
        </p:blipFill>
        <p:spPr/>
      </p:pic>
    </p:spTree>
    <p:extLst>
      <p:ext uri="{BB962C8B-B14F-4D97-AF65-F5344CB8AC3E}">
        <p14:creationId xmlns:p14="http://schemas.microsoft.com/office/powerpoint/2010/main" val="20140659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Kane’s Vergara Testimony</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41</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619" y="1600201"/>
            <a:ext cx="607378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2345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of Fit”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Notwithstanding the near perfect fit that figure </a:t>
            </a:r>
            <a:r>
              <a:rPr lang="en-US" dirty="0" smtClean="0"/>
              <a:t>2a and Kane’s figure present, </a:t>
            </a:r>
            <a:r>
              <a:rPr lang="en-US" dirty="0"/>
              <a:t>it is possible that teachers with low predicted value-added scores had high actual scores and that teachers with high predicted scores had low actual scores. </a:t>
            </a:r>
            <a:endParaRPr lang="en-US" dirty="0" smtClean="0"/>
          </a:p>
          <a:p>
            <a:pPr marL="0" indent="0">
              <a:buNone/>
            </a:pPr>
            <a:r>
              <a:rPr lang="en-US" dirty="0" smtClean="0"/>
              <a:t>“Goodness of Fit” is </a:t>
            </a:r>
            <a:r>
              <a:rPr lang="en-US" dirty="0"/>
              <a:t>summarized by a number called R square, and its graphical representation is through a scatterplot of actual and predicted values. The authors claim to “augment” their regression analysis, but in fact they omit this determination and instead they include a plot that is misleading because it shows what to a lay person may appear to be a good fit, when in reality it may not be.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42</a:t>
            </a:fld>
            <a:endParaRPr lang="en-US"/>
          </a:p>
        </p:txBody>
      </p:sp>
    </p:spTree>
    <p:extLst>
      <p:ext uri="{BB962C8B-B14F-4D97-AF65-F5344CB8AC3E}">
        <p14:creationId xmlns:p14="http://schemas.microsoft.com/office/powerpoint/2010/main" val="1160193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From Kane’s </a:t>
            </a:r>
            <a:r>
              <a:rPr lang="en-US" sz="3600" dirty="0" err="1" smtClean="0"/>
              <a:t>Vergara</a:t>
            </a:r>
            <a:r>
              <a:rPr lang="en-US" sz="3600" dirty="0" smtClean="0"/>
              <a:t> Testimony</a:t>
            </a:r>
            <a:br>
              <a:rPr lang="en-US" sz="3600" dirty="0" smtClean="0"/>
            </a:br>
            <a:r>
              <a:rPr lang="en-US" sz="3600" dirty="0" smtClean="0"/>
              <a:t>Exercise: Convert to Points </a:t>
            </a:r>
            <a:br>
              <a:rPr lang="en-US" sz="3600" dirty="0" smtClean="0"/>
            </a:br>
            <a:r>
              <a:rPr lang="en-US" sz="2200" dirty="0" smtClean="0"/>
              <a:t>(Answer in the next slide)</a:t>
            </a:r>
            <a:endParaRPr lang="en-US" sz="2200" dirty="0"/>
          </a:p>
        </p:txBody>
      </p:sp>
      <p:pic>
        <p:nvPicPr>
          <p:cNvPr id="5" name="Content Placeholder 4"/>
          <p:cNvPicPr>
            <a:picLocks noGrp="1" noChangeAspect="1"/>
          </p:cNvPicPr>
          <p:nvPr>
            <p:ph idx="1"/>
          </p:nvPr>
        </p:nvPicPr>
        <p:blipFill>
          <a:blip r:embed="rId2"/>
          <a:srcRect l="-18156" r="-18156"/>
          <a:stretch>
            <a:fillRect/>
          </a:stretch>
        </p:blipFill>
        <p:spPr/>
      </p:pic>
      <p:sp>
        <p:nvSpPr>
          <p:cNvPr id="4" name="Slide Number Placeholder 3"/>
          <p:cNvSpPr>
            <a:spLocks noGrp="1"/>
          </p:cNvSpPr>
          <p:nvPr>
            <p:ph type="sldNum" sz="quarter" idx="12"/>
          </p:nvPr>
        </p:nvSpPr>
        <p:spPr/>
        <p:txBody>
          <a:bodyPr/>
          <a:lstStyle/>
          <a:p>
            <a:fld id="{9A8E65BC-B085-DC41-9093-8F01F478560B}" type="slidenum">
              <a:rPr lang="en-US" smtClean="0"/>
              <a:t>43</a:t>
            </a:fld>
            <a:endParaRPr lang="en-US"/>
          </a:p>
        </p:txBody>
      </p:sp>
    </p:spTree>
    <p:extLst>
      <p:ext uri="{BB962C8B-B14F-4D97-AF65-F5344CB8AC3E}">
        <p14:creationId xmlns:p14="http://schemas.microsoft.com/office/powerpoint/2010/main" val="9992432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7343"/>
          </a:xfrm>
        </p:spPr>
        <p:txBody>
          <a:bodyPr>
            <a:normAutofit fontScale="90000"/>
          </a:bodyPr>
          <a:lstStyle/>
          <a:p>
            <a:r>
              <a:rPr lang="en-US" dirty="0" smtClean="0"/>
              <a:t>Answer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982870"/>
              </p:ext>
            </p:extLst>
          </p:nvPr>
        </p:nvGraphicFramePr>
        <p:xfrm>
          <a:off x="457200" y="1108605"/>
          <a:ext cx="8229600" cy="51917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000" b="0" i="0" u="none" strike="noStrike" dirty="0">
                          <a:effectLst/>
                          <a:latin typeface="Arial"/>
                        </a:rPr>
                        <a:t>Scale of 1-100</a:t>
                      </a:r>
                    </a:p>
                  </a:txBody>
                  <a:tcPr marL="12700" marR="12700" marT="12700" marB="0" anchor="b"/>
                </a:tc>
                <a:tc hMerge="1">
                  <a:txBody>
                    <a:bodyPr/>
                    <a:lstStyle/>
                    <a:p>
                      <a:endParaRPr lang="en-US"/>
                    </a:p>
                  </a:txBody>
                  <a:tcPr/>
                </a:tc>
              </a:tr>
              <a:tr h="370840">
                <a:tc>
                  <a:txBody>
                    <a:bodyPr/>
                    <a:lstStyle/>
                    <a:p>
                      <a:pPr algn="l" fontAlgn="b"/>
                      <a:r>
                        <a:rPr lang="en-US" sz="2000" b="0" i="0" u="none" strike="noStrike">
                          <a:effectLst/>
                          <a:latin typeface="Arial"/>
                        </a:rPr>
                        <a:t>9 months</a:t>
                      </a:r>
                    </a:p>
                  </a:txBody>
                  <a:tcPr marL="12700" marR="12700" marT="12700" marB="0" anchor="b"/>
                </a:tc>
                <a:tc>
                  <a:txBody>
                    <a:bodyPr/>
                    <a:lstStyle/>
                    <a:p>
                      <a:pPr algn="ctr" fontAlgn="b"/>
                      <a:r>
                        <a:rPr lang="en-US" sz="2000" b="0" i="0" u="none" strike="noStrike" dirty="0">
                          <a:effectLst/>
                          <a:latin typeface="Arial"/>
                        </a:rPr>
                        <a:t>.</a:t>
                      </a:r>
                      <a:r>
                        <a:rPr lang="en-US" sz="2000" b="0" i="0" u="none" strike="noStrike" dirty="0" smtClean="0">
                          <a:effectLst/>
                          <a:latin typeface="Arial"/>
                        </a:rPr>
                        <a:t>250 </a:t>
                      </a:r>
                      <a:r>
                        <a:rPr lang="en-US" sz="2000" b="0" i="0" u="none" strike="noStrike" dirty="0">
                          <a:effectLst/>
                          <a:latin typeface="Arial"/>
                        </a:rPr>
                        <a:t>SD</a:t>
                      </a:r>
                    </a:p>
                  </a:txBody>
                  <a:tcPr marL="12700" marR="12700" marT="12700" marB="0" anchor="b"/>
                </a:tc>
              </a:tr>
              <a:tr h="370840">
                <a:tc>
                  <a:txBody>
                    <a:bodyPr/>
                    <a:lstStyle/>
                    <a:p>
                      <a:pPr algn="l" fontAlgn="b"/>
                      <a:r>
                        <a:rPr lang="en-US" sz="2000" b="0" i="0" u="none" strike="noStrike" dirty="0" smtClean="0">
                          <a:effectLst/>
                          <a:latin typeface="Arial"/>
                        </a:rPr>
                        <a:t>1.08 month (Black</a:t>
                      </a:r>
                      <a:r>
                        <a:rPr lang="en-US" sz="2000" b="0" i="0" u="none" strike="noStrike" baseline="0" dirty="0" smtClean="0">
                          <a:effectLst/>
                          <a:latin typeface="Arial"/>
                        </a:rPr>
                        <a:t> </a:t>
                      </a:r>
                      <a:r>
                        <a:rPr lang="en-US" sz="2000" b="0" i="0" u="none" strike="noStrike" dirty="0" smtClean="0">
                          <a:effectLst/>
                          <a:latin typeface="Arial"/>
                        </a:rPr>
                        <a:t>Student)</a:t>
                      </a:r>
                      <a:endParaRPr lang="en-US" sz="2000" b="0" i="0" u="none" strike="noStrike" dirty="0">
                        <a:effectLst/>
                        <a:latin typeface="Arial"/>
                      </a:endParaRPr>
                    </a:p>
                  </a:txBody>
                  <a:tcPr marL="12700" marR="12700" marT="12700" marB="0" anchor="b"/>
                </a:tc>
                <a:tc>
                  <a:txBody>
                    <a:bodyPr/>
                    <a:lstStyle/>
                    <a:p>
                      <a:pPr algn="ctr" fontAlgn="b"/>
                      <a:r>
                        <a:rPr lang="en-US" sz="2000" b="0" i="0" u="none" strike="noStrike" dirty="0">
                          <a:effectLst/>
                          <a:latin typeface="Arial"/>
                        </a:rPr>
                        <a:t>.</a:t>
                      </a:r>
                      <a:r>
                        <a:rPr lang="en-US" sz="2000" b="0" i="0" u="none" strike="noStrike" dirty="0" smtClean="0">
                          <a:effectLst/>
                          <a:latin typeface="Arial"/>
                        </a:rPr>
                        <a:t>030 </a:t>
                      </a:r>
                      <a:r>
                        <a:rPr lang="en-US" sz="2000" b="0" i="0" u="none" strike="noStrike" dirty="0">
                          <a:effectLst/>
                          <a:latin typeface="Arial"/>
                        </a:rPr>
                        <a:t>SD</a:t>
                      </a:r>
                    </a:p>
                  </a:txBody>
                  <a:tcPr marL="12700" marR="12700" marT="12700" marB="0" anchor="b"/>
                </a:tc>
              </a:tr>
              <a:tr h="370840">
                <a:tc>
                  <a:txBody>
                    <a:bodyPr/>
                    <a:lstStyle/>
                    <a:p>
                      <a:pPr algn="l" fontAlgn="b"/>
                      <a:r>
                        <a:rPr lang="en-US" sz="2000" b="0" i="0" u="none" strike="noStrike" dirty="0" smtClean="0">
                          <a:effectLst/>
                          <a:latin typeface="Arial"/>
                        </a:rPr>
                        <a:t>1.55 month</a:t>
                      </a:r>
                      <a:r>
                        <a:rPr lang="en-US" sz="2000" b="0" i="0" u="none" strike="noStrike" baseline="0" dirty="0" smtClean="0">
                          <a:effectLst/>
                          <a:latin typeface="Arial"/>
                        </a:rPr>
                        <a:t> (Hispanic Student)</a:t>
                      </a:r>
                      <a:endParaRPr lang="en-US" sz="2000" b="0" i="0" u="none" strike="noStrike" dirty="0">
                        <a:effectLst/>
                        <a:latin typeface="Arial"/>
                      </a:endParaRPr>
                    </a:p>
                  </a:txBody>
                  <a:tcPr marL="12700" marR="12700" marT="12700" marB="0" anchor="b"/>
                </a:tc>
                <a:tc>
                  <a:txBody>
                    <a:bodyPr/>
                    <a:lstStyle/>
                    <a:p>
                      <a:pPr algn="ctr" fontAlgn="b"/>
                      <a:r>
                        <a:rPr lang="en-US" sz="2000" b="0" i="0" u="none" strike="noStrike" dirty="0" smtClean="0">
                          <a:effectLst/>
                          <a:latin typeface="Arial"/>
                        </a:rPr>
                        <a:t>.043 SD</a:t>
                      </a:r>
                      <a:endParaRPr lang="en-US" sz="2000" b="0" i="0" u="none" strike="noStrike" dirty="0">
                        <a:effectLst/>
                        <a:latin typeface="Arial"/>
                      </a:endParaRPr>
                    </a:p>
                  </a:txBody>
                  <a:tcPr marL="12700" marR="12700" marT="12700" marB="0" anchor="b"/>
                </a:tc>
              </a:tr>
              <a:tr h="370840">
                <a:tc>
                  <a:txBody>
                    <a:bodyPr/>
                    <a:lstStyle/>
                    <a:p>
                      <a:pPr algn="l" fontAlgn="b"/>
                      <a:r>
                        <a:rPr lang="en-US" sz="2000" b="0" i="0" u="sng" strike="noStrike" dirty="0" smtClean="0">
                          <a:effectLst/>
                          <a:latin typeface="Arial"/>
                        </a:rPr>
                        <a:t>MATH</a:t>
                      </a:r>
                      <a:endParaRPr lang="en-US" sz="2000" b="0" i="0" u="sng" strike="noStrike" dirty="0">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r>
              <a:tr h="370840">
                <a:tc>
                  <a:txBody>
                    <a:bodyPr/>
                    <a:lstStyle/>
                    <a:p>
                      <a:pPr algn="l" fontAlgn="b"/>
                      <a:r>
                        <a:rPr lang="en-US" sz="2000" b="0" i="0" u="none" strike="noStrike" dirty="0">
                          <a:effectLst/>
                          <a:latin typeface="Arial"/>
                        </a:rPr>
                        <a:t>1 SD</a:t>
                      </a:r>
                    </a:p>
                  </a:txBody>
                  <a:tcPr marL="12700" marR="12700" marT="12700" marB="0" anchor="b"/>
                </a:tc>
                <a:tc>
                  <a:txBody>
                    <a:bodyPr/>
                    <a:lstStyle/>
                    <a:p>
                      <a:pPr algn="ctr" fontAlgn="b"/>
                      <a:r>
                        <a:rPr lang="en-US" sz="2000" b="0" i="0" u="none" strike="noStrike" dirty="0" smtClean="0">
                          <a:effectLst/>
                          <a:latin typeface="Arial"/>
                        </a:rPr>
                        <a:t>9</a:t>
                      </a:r>
                      <a:r>
                        <a:rPr lang="en-US" sz="2000" b="0" i="0" u="none" strike="noStrike" baseline="0" dirty="0" smtClean="0">
                          <a:effectLst/>
                          <a:latin typeface="Arial"/>
                        </a:rPr>
                        <a:t> </a:t>
                      </a:r>
                      <a:r>
                        <a:rPr lang="en-US" sz="2000" b="0" i="0" u="none" strike="noStrike" dirty="0" smtClean="0">
                          <a:effectLst/>
                          <a:latin typeface="Arial"/>
                        </a:rPr>
                        <a:t>points</a:t>
                      </a:r>
                    </a:p>
                  </a:txBody>
                  <a:tcPr marL="12700" marR="12700" marT="12700" marB="0" anchor="b"/>
                </a:tc>
              </a:tr>
              <a:tr h="370840">
                <a:tc>
                  <a:txBody>
                    <a:bodyPr/>
                    <a:lstStyle/>
                    <a:p>
                      <a:pPr algn="l" fontAlgn="b"/>
                      <a:r>
                        <a:rPr lang="en-US" sz="2000" b="0" i="0" u="none" strike="noStrike" dirty="0" smtClean="0">
                          <a:effectLst/>
                          <a:latin typeface="Arial"/>
                        </a:rPr>
                        <a:t>Average Grade</a:t>
                      </a:r>
                      <a:endParaRPr lang="en-US" sz="2000" b="0" i="0" u="none" strike="noStrike" dirty="0">
                        <a:effectLst/>
                        <a:latin typeface="Arial"/>
                      </a:endParaRPr>
                    </a:p>
                  </a:txBody>
                  <a:tcPr marL="12700" marR="12700" marT="12700" marB="0" anchor="b"/>
                </a:tc>
                <a:tc>
                  <a:txBody>
                    <a:bodyPr/>
                    <a:lstStyle/>
                    <a:p>
                      <a:pPr algn="ctr" fontAlgn="b"/>
                      <a:r>
                        <a:rPr lang="en-US" sz="2000" b="0" i="0" u="none" strike="noStrike" dirty="0" smtClean="0">
                          <a:effectLst/>
                          <a:latin typeface="Arial"/>
                        </a:rPr>
                        <a:t>43 points</a:t>
                      </a:r>
                      <a:endParaRPr lang="en-US" sz="2000" b="0" i="0" u="none" strike="noStrike" dirty="0">
                        <a:effectLst/>
                        <a:latin typeface="Arial"/>
                      </a:endParaRPr>
                    </a:p>
                  </a:txBody>
                  <a:tcPr marL="12700" marR="12700" marT="12700" marB="0" anchor="b"/>
                </a:tc>
              </a:tr>
              <a:tr h="370840">
                <a:tc>
                  <a:txBody>
                    <a:bodyPr/>
                    <a:lstStyle/>
                    <a:p>
                      <a:pPr algn="l" fontAlgn="b"/>
                      <a:r>
                        <a:rPr lang="en-US" sz="2000" b="0" i="0" u="none" strike="noStrike" dirty="0" smtClean="0">
                          <a:effectLst/>
                          <a:latin typeface="Arial"/>
                        </a:rPr>
                        <a:t>Minority</a:t>
                      </a:r>
                      <a:r>
                        <a:rPr lang="en-US" sz="2000" b="0" i="0" u="none" strike="noStrike" baseline="0" dirty="0" smtClean="0">
                          <a:effectLst/>
                          <a:latin typeface="Arial"/>
                        </a:rPr>
                        <a:t> student loss due to teacher</a:t>
                      </a:r>
                      <a:endParaRPr lang="en-US" sz="2000" b="0" i="0" u="none" strike="noStrike" dirty="0">
                        <a:effectLst/>
                        <a:latin typeface="Arial"/>
                      </a:endParaRPr>
                    </a:p>
                  </a:txBody>
                  <a:tcPr marL="12700" marR="12700" marT="1270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effectLst/>
                          <a:latin typeface="Arial"/>
                        </a:rPr>
                        <a:t>.27 points (B)/.39</a:t>
                      </a:r>
                      <a:r>
                        <a:rPr lang="en-US" sz="2000" b="0" i="0" u="none" strike="noStrike" baseline="0" dirty="0" smtClean="0">
                          <a:effectLst/>
                          <a:latin typeface="Arial"/>
                        </a:rPr>
                        <a:t> points (H)</a:t>
                      </a:r>
                      <a:endParaRPr lang="en-US" sz="2000" b="0" i="0" u="none" strike="noStrike" dirty="0" smtClean="0">
                        <a:effectLst/>
                        <a:latin typeface="Arial"/>
                      </a:endParaRPr>
                    </a:p>
                  </a:txBody>
                  <a:tcPr marL="12700" marR="12700" marT="12700" marB="0"/>
                </a:tc>
              </a:tr>
              <a:tr h="370840">
                <a:tc>
                  <a:txBody>
                    <a:bodyPr/>
                    <a:lstStyle/>
                    <a:p>
                      <a:pPr algn="l" fontAlgn="b"/>
                      <a:r>
                        <a:rPr lang="en-US" sz="2000" b="0" i="0" u="none" strike="noStrike" dirty="0" smtClean="0">
                          <a:effectLst/>
                          <a:latin typeface="Arial"/>
                        </a:rPr>
                        <a:t>Loss as percent of average grade</a:t>
                      </a:r>
                      <a:endParaRPr lang="en-US" sz="2000" b="0" i="0" u="none" strike="noStrike" dirty="0">
                        <a:effectLst/>
                        <a:latin typeface="Arial"/>
                      </a:endParaRPr>
                    </a:p>
                  </a:txBody>
                  <a:tcPr marL="12700" marR="12700" marT="1270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effectLst/>
                          <a:latin typeface="Arial"/>
                        </a:rPr>
                        <a:t>.6%(B)/.9%</a:t>
                      </a:r>
                    </a:p>
                  </a:txBody>
                  <a:tcPr marL="12700" marR="12700" marT="12700" marB="0"/>
                </a:tc>
              </a:tr>
              <a:tr h="370840">
                <a:tc>
                  <a:txBody>
                    <a:bodyPr/>
                    <a:lstStyle/>
                    <a:p>
                      <a:pPr algn="l" fontAlgn="b"/>
                      <a:r>
                        <a:rPr lang="en-US" sz="2000" b="0" i="0" u="sng" strike="noStrike" dirty="0" smtClean="0">
                          <a:effectLst/>
                          <a:latin typeface="Arial"/>
                        </a:rPr>
                        <a:t>ENGLISH</a:t>
                      </a:r>
                      <a:endParaRPr lang="en-US" sz="2000" b="0" i="0" u="sng"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r>
              <a:tr h="370840">
                <a:tc>
                  <a:txBody>
                    <a:bodyPr/>
                    <a:lstStyle/>
                    <a:p>
                      <a:pPr algn="l" fontAlgn="b"/>
                      <a:r>
                        <a:rPr lang="en-US" sz="2000" b="0" i="0" u="none" strike="noStrike" dirty="0">
                          <a:effectLst/>
                          <a:latin typeface="Arial"/>
                        </a:rPr>
                        <a:t>1 SD </a:t>
                      </a:r>
                    </a:p>
                  </a:txBody>
                  <a:tcPr marL="12700" marR="12700" marT="12700" marB="0" anchor="b"/>
                </a:tc>
                <a:tc>
                  <a:txBody>
                    <a:bodyPr/>
                    <a:lstStyle/>
                    <a:p>
                      <a:pPr algn="ctr" fontAlgn="b"/>
                      <a:r>
                        <a:rPr lang="en-US" sz="2000" b="0" i="0" u="none" strike="noStrike" dirty="0">
                          <a:effectLst/>
                          <a:latin typeface="Arial"/>
                        </a:rPr>
                        <a:t>7</a:t>
                      </a:r>
                      <a:r>
                        <a:rPr lang="en-US" sz="2000" b="0" i="0" u="none" strike="noStrike" dirty="0" smtClean="0">
                          <a:effectLst/>
                          <a:latin typeface="Arial"/>
                        </a:rPr>
                        <a:t>  </a:t>
                      </a:r>
                      <a:r>
                        <a:rPr lang="en-US" sz="2000" b="0" i="0" u="none" strike="noStrike" dirty="0">
                          <a:effectLst/>
                          <a:latin typeface="Arial"/>
                        </a:rPr>
                        <a:t>points</a:t>
                      </a:r>
                    </a:p>
                  </a:txBody>
                  <a:tcPr marL="12700" marR="12700" marT="12700" marB="0" anchor="b"/>
                </a:tc>
              </a:tr>
              <a:tr h="370840">
                <a:tc>
                  <a:txBody>
                    <a:bodyPr/>
                    <a:lstStyle/>
                    <a:p>
                      <a:pPr algn="l" fontAlgn="b"/>
                      <a:r>
                        <a:rPr lang="en-US" sz="2000" b="0" i="0" u="none" strike="noStrike" dirty="0" smtClean="0">
                          <a:effectLst/>
                          <a:latin typeface="Arial"/>
                        </a:rPr>
                        <a:t>Average Grade</a:t>
                      </a:r>
                      <a:endParaRPr lang="en-US" sz="2000" b="0" i="0" u="none" strike="noStrike" dirty="0">
                        <a:effectLst/>
                        <a:latin typeface="Arial"/>
                      </a:endParaRPr>
                    </a:p>
                  </a:txBody>
                  <a:tcPr marL="12700" marR="12700" marT="12700" marB="0" anchor="b"/>
                </a:tc>
                <a:tc>
                  <a:txBody>
                    <a:bodyPr/>
                    <a:lstStyle/>
                    <a:p>
                      <a:pPr algn="ctr" fontAlgn="b"/>
                      <a:r>
                        <a:rPr lang="en-US" sz="2000" b="0" i="0" u="none" strike="noStrike" dirty="0" smtClean="0">
                          <a:effectLst/>
                          <a:latin typeface="Arial"/>
                        </a:rPr>
                        <a:t>41 </a:t>
                      </a:r>
                      <a:r>
                        <a:rPr lang="en-US" sz="2000" b="0" i="0" u="none" strike="noStrike" dirty="0">
                          <a:effectLst/>
                          <a:latin typeface="Arial"/>
                        </a:rPr>
                        <a:t>points</a:t>
                      </a:r>
                    </a:p>
                  </a:txBody>
                  <a:tcPr marL="12700" marR="12700" marT="12700" marB="0" anchor="b"/>
                </a:tc>
              </a:tr>
              <a:tr h="370840">
                <a:tc>
                  <a:txBody>
                    <a:bodyPr/>
                    <a:lstStyle/>
                    <a:p>
                      <a:pPr algn="l" fontAlgn="b"/>
                      <a:r>
                        <a:rPr lang="en-US" sz="2000" b="0" i="0" u="none" strike="noStrike" dirty="0" smtClean="0">
                          <a:effectLst/>
                          <a:latin typeface="Arial"/>
                        </a:rPr>
                        <a:t>Minority</a:t>
                      </a:r>
                      <a:r>
                        <a:rPr lang="en-US" sz="2000" b="0" i="0" u="none" strike="noStrike" baseline="0" dirty="0" smtClean="0">
                          <a:effectLst/>
                          <a:latin typeface="Arial"/>
                        </a:rPr>
                        <a:t> student loss due to  teacher</a:t>
                      </a:r>
                      <a:endParaRPr lang="en-US" sz="2000" b="0" i="0" u="none" strike="noStrike" dirty="0">
                        <a:effectLst/>
                        <a:latin typeface="Arial"/>
                      </a:endParaRPr>
                    </a:p>
                  </a:txBody>
                  <a:tcPr marL="12700" marR="12700" marT="12700" marB="0" anchor="b"/>
                </a:tc>
                <a:tc>
                  <a:txBody>
                    <a:bodyPr/>
                    <a:lstStyle/>
                    <a:p>
                      <a:pPr algn="ctr" fontAlgn="b"/>
                      <a:r>
                        <a:rPr lang="en-US" sz="2000" b="0" i="0" u="none" strike="noStrike" dirty="0" smtClean="0">
                          <a:effectLst/>
                          <a:latin typeface="Arial"/>
                        </a:rPr>
                        <a:t>.21 points</a:t>
                      </a:r>
                      <a:r>
                        <a:rPr lang="en-US" sz="2000" b="0" i="0" u="none" strike="noStrike" baseline="0" dirty="0" smtClean="0">
                          <a:effectLst/>
                          <a:latin typeface="Arial"/>
                        </a:rPr>
                        <a:t> (B)/.30 points (H)</a:t>
                      </a:r>
                      <a:endParaRPr lang="en-US" sz="2000" b="0" i="0" u="none" strike="noStrike" dirty="0">
                        <a:effectLst/>
                        <a:latin typeface="Arial"/>
                      </a:endParaRPr>
                    </a:p>
                  </a:txBody>
                  <a:tcPr marL="12700" marR="12700" marT="12700" marB="0" anchor="b"/>
                </a:tc>
              </a:tr>
              <a:tr h="370840">
                <a:tc>
                  <a:txBody>
                    <a:bodyPr/>
                    <a:lstStyle/>
                    <a:p>
                      <a:pPr algn="l" fontAlgn="b"/>
                      <a:r>
                        <a:rPr lang="en-US" sz="2000" b="0" i="0" u="none" strike="noStrike" dirty="0" smtClean="0">
                          <a:effectLst/>
                          <a:latin typeface="Arial"/>
                        </a:rPr>
                        <a:t>Loss as percent of average grade</a:t>
                      </a:r>
                      <a:endParaRPr lang="en-US" sz="2000" b="0" i="0" u="none" strike="noStrike" dirty="0">
                        <a:effectLst/>
                        <a:latin typeface="Arial"/>
                      </a:endParaRPr>
                    </a:p>
                  </a:txBody>
                  <a:tcPr marL="12700" marR="12700" marT="12700" marB="0" anchor="b"/>
                </a:tc>
                <a:tc>
                  <a:txBody>
                    <a:bodyPr/>
                    <a:lstStyle/>
                    <a:p>
                      <a:pPr algn="ctr" fontAlgn="b"/>
                      <a:r>
                        <a:rPr lang="en-US" sz="2000" b="0" i="0" u="none" strike="noStrike" dirty="0" smtClean="0">
                          <a:effectLst/>
                          <a:latin typeface="Arial"/>
                        </a:rPr>
                        <a:t>.5%(B)/.7%</a:t>
                      </a:r>
                      <a:endParaRPr lang="en-US" sz="2000" b="0" i="0" u="none" strike="noStrike" dirty="0">
                        <a:effectLst/>
                        <a:latin typeface="Arial"/>
                      </a:endParaRP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9A8E65BC-B085-DC41-9093-8F01F478560B}" type="slidenum">
              <a:rPr lang="en-US" smtClean="0"/>
              <a:t>44</a:t>
            </a:fld>
            <a:endParaRPr lang="en-US"/>
          </a:p>
        </p:txBody>
      </p:sp>
    </p:spTree>
    <p:extLst>
      <p:ext uri="{BB962C8B-B14F-4D97-AF65-F5344CB8AC3E}">
        <p14:creationId xmlns:p14="http://schemas.microsoft.com/office/powerpoint/2010/main" val="24386765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Minority Loss in Points</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45</a:t>
            </a:fld>
            <a:endParaRPr lang="en-US"/>
          </a:p>
        </p:txBody>
      </p:sp>
      <p:pic>
        <p:nvPicPr>
          <p:cNvPr id="11" name="Content Placeholder 10"/>
          <p:cNvPicPr>
            <a:picLocks noGrp="1" noChangeAspect="1"/>
          </p:cNvPicPr>
          <p:nvPr>
            <p:ph idx="1"/>
          </p:nvPr>
        </p:nvPicPr>
        <p:blipFill>
          <a:blip r:embed="rId3"/>
          <a:srcRect t="7996" b="7996"/>
          <a:stretch>
            <a:fillRect/>
          </a:stretch>
        </p:blipFill>
        <p:spPr/>
      </p:pic>
    </p:spTree>
    <p:extLst>
      <p:ext uri="{BB962C8B-B14F-4D97-AF65-F5344CB8AC3E}">
        <p14:creationId xmlns:p14="http://schemas.microsoft.com/office/powerpoint/2010/main" val="603341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As Heckman et al. explain, what children need is emotional, intellectual and material support from teachers, schools and family-oriented programs. </a:t>
            </a:r>
          </a:p>
          <a:p>
            <a:pPr marL="0" indent="0">
              <a:buNone/>
            </a:pPr>
            <a:endParaRPr lang="en-US" dirty="0"/>
          </a:p>
          <a:p>
            <a:pPr marL="0" indent="0">
              <a:buNone/>
            </a:pPr>
            <a:r>
              <a:rPr lang="en-US" dirty="0" smtClean="0"/>
              <a:t>There is nothing that children need</a:t>
            </a:r>
            <a:r>
              <a:rPr lang="en-US" dirty="0"/>
              <a:t> </a:t>
            </a:r>
            <a:r>
              <a:rPr lang="en-US" dirty="0" smtClean="0"/>
              <a:t>that the measurement of Teacher Value-Added can advance.</a:t>
            </a:r>
          </a:p>
          <a:p>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46</a:t>
            </a:fld>
            <a:endParaRPr lang="en-US"/>
          </a:p>
        </p:txBody>
      </p:sp>
    </p:spTree>
    <p:extLst>
      <p:ext uri="{BB962C8B-B14F-4D97-AF65-F5344CB8AC3E}">
        <p14:creationId xmlns:p14="http://schemas.microsoft.com/office/powerpoint/2010/main" val="42798049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I:  Key Question</a:t>
            </a:r>
            <a:endParaRPr lang="en-US" dirty="0"/>
          </a:p>
        </p:txBody>
      </p:sp>
      <p:sp>
        <p:nvSpPr>
          <p:cNvPr id="5" name="Content Placeholder 4"/>
          <p:cNvSpPr>
            <a:spLocks noGrp="1"/>
          </p:cNvSpPr>
          <p:nvPr>
            <p:ph idx="1"/>
          </p:nvPr>
        </p:nvSpPr>
        <p:spPr>
          <a:xfrm>
            <a:off x="827617" y="1417638"/>
            <a:ext cx="8229600" cy="4525963"/>
          </a:xfrm>
        </p:spPr>
        <p:txBody>
          <a:bodyPr>
            <a:normAutofit fontScale="92500" lnSpcReduction="10000"/>
          </a:bodyPr>
          <a:lstStyle/>
          <a:p>
            <a:pPr marL="0" indent="0">
              <a:buNone/>
            </a:pPr>
            <a:r>
              <a:rPr lang="en-US" dirty="0" smtClean="0"/>
              <a:t>Does teacher quality, as measured by Teacher VA, matter?  </a:t>
            </a:r>
          </a:p>
          <a:p>
            <a:pPr marL="0" indent="0">
              <a:buNone/>
            </a:pPr>
            <a:r>
              <a:rPr lang="en-US" dirty="0" smtClean="0"/>
              <a:t>Chetty et al. are the first (and so far the only) researchers who addressed this question, and their answer is YES.   A one SD (Standard Deviation) increase in a teacher’s VA score increases the income of her students by $286 a year at age 28,  and it continues to increase </a:t>
            </a:r>
            <a:r>
              <a:rPr lang="en-US" dirty="0"/>
              <a:t>their income by 1.34% </a:t>
            </a:r>
            <a:r>
              <a:rPr lang="en-US" sz="3000" i="1" dirty="0" smtClean="0">
                <a:solidFill>
                  <a:srgbClr val="FF0000"/>
                </a:solidFill>
              </a:rPr>
              <a:t>throughout</a:t>
            </a:r>
            <a:r>
              <a:rPr lang="en-US" dirty="0" smtClean="0"/>
              <a:t> their lives, Chetty et al. claim.</a:t>
            </a:r>
          </a:p>
          <a:p>
            <a:pPr marL="0" indent="0">
              <a:buNone/>
            </a:pPr>
            <a:r>
              <a:rPr lang="en-US" dirty="0" smtClean="0"/>
              <a:t>But this claim is based on bad methodology.</a:t>
            </a:r>
            <a:endParaRPr lang="en-US" dirty="0"/>
          </a:p>
        </p:txBody>
      </p:sp>
      <p:sp>
        <p:nvSpPr>
          <p:cNvPr id="2" name="Slide Number Placeholder 1"/>
          <p:cNvSpPr>
            <a:spLocks noGrp="1"/>
          </p:cNvSpPr>
          <p:nvPr>
            <p:ph type="sldNum" sz="quarter" idx="12"/>
          </p:nvPr>
        </p:nvSpPr>
        <p:spPr/>
        <p:txBody>
          <a:bodyPr/>
          <a:lstStyle/>
          <a:p>
            <a:fld id="{9A8E65BC-B085-DC41-9093-8F01F478560B}" type="slidenum">
              <a:rPr lang="en-US" smtClean="0"/>
              <a:t>5</a:t>
            </a:fld>
            <a:endParaRPr lang="en-US" dirty="0"/>
          </a:p>
        </p:txBody>
      </p:sp>
    </p:spTree>
    <p:extLst>
      <p:ext uri="{BB962C8B-B14F-4D97-AF65-F5344CB8AC3E}">
        <p14:creationId xmlns:p14="http://schemas.microsoft.com/office/powerpoint/2010/main" val="22063524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et al.:</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Ignored results </a:t>
            </a:r>
            <a:r>
              <a:rPr lang="en-US" dirty="0"/>
              <a:t>that contradict their main </a:t>
            </a:r>
            <a:r>
              <a:rPr lang="en-US" dirty="0" smtClean="0"/>
              <a:t>claim</a:t>
            </a:r>
            <a:endParaRPr lang="en-US" dirty="0"/>
          </a:p>
          <a:p>
            <a:r>
              <a:rPr lang="en-US" dirty="0" smtClean="0"/>
              <a:t>Selected </a:t>
            </a:r>
            <a:r>
              <a:rPr lang="en-US" dirty="0"/>
              <a:t>data in a way that biases </a:t>
            </a:r>
            <a:r>
              <a:rPr lang="en-US" dirty="0" smtClean="0"/>
              <a:t>their results  </a:t>
            </a:r>
          </a:p>
          <a:p>
            <a:r>
              <a:rPr lang="en-US" dirty="0" smtClean="0"/>
              <a:t>Used units that inflate their results by a factor of 10</a:t>
            </a: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6</a:t>
            </a:fld>
            <a:endParaRPr lang="en-US" dirty="0"/>
          </a:p>
        </p:txBody>
      </p:sp>
    </p:spTree>
    <p:extLst>
      <p:ext uri="{BB962C8B-B14F-4D97-AF65-F5344CB8AC3E}">
        <p14:creationId xmlns:p14="http://schemas.microsoft.com/office/powerpoint/2010/main" val="14927263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Chetty et al. Ignore Three Results That Contradict Their Claim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first version of their papers Chetty et al. had 61,639 observations for 30 year-olds, and they found that </a:t>
            </a:r>
            <a:r>
              <a:rPr lang="en-US" dirty="0"/>
              <a:t>an </a:t>
            </a:r>
            <a:r>
              <a:rPr lang="en-US" dirty="0" smtClean="0"/>
              <a:t>increase in </a:t>
            </a:r>
            <a:r>
              <a:rPr lang="en-US" dirty="0"/>
              <a:t>teacher value-added has </a:t>
            </a:r>
            <a:r>
              <a:rPr lang="en-US" dirty="0" smtClean="0"/>
              <a:t>no statistically significant </a:t>
            </a:r>
            <a:r>
              <a:rPr lang="en-US" dirty="0"/>
              <a:t>effect on income at age </a:t>
            </a:r>
            <a:r>
              <a:rPr lang="en-US" dirty="0" smtClean="0"/>
              <a:t>30.  </a:t>
            </a:r>
            <a:r>
              <a:rPr lang="en-US" b="1" dirty="0" smtClean="0">
                <a:solidFill>
                  <a:srgbClr val="FF0000"/>
                </a:solidFill>
              </a:rPr>
              <a:t>This result has not been reported in the second version.  </a:t>
            </a:r>
          </a:p>
          <a:p>
            <a:endParaRPr lang="en-US" dirty="0"/>
          </a:p>
          <a:p>
            <a:r>
              <a:rPr lang="en-US" dirty="0" smtClean="0"/>
              <a:t>In the second version they had 220,000 observations for 30 year-olds, and their result for these observations is not given.  Instead the authors dismiss the result by stating that they </a:t>
            </a:r>
            <a:r>
              <a:rPr lang="en-US" b="1" dirty="0" smtClean="0"/>
              <a:t>“</a:t>
            </a:r>
            <a:r>
              <a:rPr lang="en-US" dirty="0"/>
              <a:t>dropped the estimates at age 30 in </a:t>
            </a:r>
            <a:r>
              <a:rPr lang="en-US" dirty="0" smtClean="0"/>
              <a:t>the interest </a:t>
            </a:r>
            <a:r>
              <a:rPr lang="en-US" dirty="0"/>
              <a:t>of space since there is inadequate data at age 30 to obtain precise estimates.</a:t>
            </a:r>
            <a:r>
              <a:rPr lang="en-US" b="1" dirty="0"/>
              <a:t>”</a:t>
            </a:r>
            <a:r>
              <a:rPr lang="en-US" dirty="0"/>
              <a:t> </a:t>
            </a:r>
            <a:r>
              <a:rPr lang="en-US" dirty="0" smtClean="0"/>
              <a:t>  </a:t>
            </a:r>
            <a:r>
              <a:rPr lang="en-US" b="1" dirty="0" smtClean="0">
                <a:solidFill>
                  <a:srgbClr val="FF0000"/>
                </a:solidFill>
              </a:rPr>
              <a:t>This means  that even with 220,000 observations the result was not statistically significant.</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7</a:t>
            </a:fld>
            <a:endParaRPr lang="en-US" dirty="0"/>
          </a:p>
        </p:txBody>
      </p:sp>
    </p:spTree>
    <p:extLst>
      <p:ext uri="{BB962C8B-B14F-4D97-AF65-F5344CB8AC3E}">
        <p14:creationId xmlns:p14="http://schemas.microsoft.com/office/powerpoint/2010/main" val="21675880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0967"/>
          </a:xfrm>
        </p:spPr>
        <p:txBody>
          <a:bodyPr/>
          <a:lstStyle/>
          <a:p>
            <a:r>
              <a:rPr lang="en-US" dirty="0" smtClean="0"/>
              <a:t>Ignored Results (cont.)</a:t>
            </a:r>
            <a:endParaRPr lang="en-US" dirty="0"/>
          </a:p>
        </p:txBody>
      </p:sp>
      <p:sp>
        <p:nvSpPr>
          <p:cNvPr id="3" name="Content Placeholder 2"/>
          <p:cNvSpPr>
            <a:spLocks noGrp="1"/>
          </p:cNvSpPr>
          <p:nvPr>
            <p:ph idx="1"/>
          </p:nvPr>
        </p:nvSpPr>
        <p:spPr>
          <a:xfrm>
            <a:off x="457200" y="1208504"/>
            <a:ext cx="8229600" cy="4927901"/>
          </a:xfrm>
        </p:spPr>
        <p:txBody>
          <a:bodyPr>
            <a:normAutofit fontScale="70000" lnSpcReduction="20000"/>
          </a:bodyPr>
          <a:lstStyle/>
          <a:p>
            <a:r>
              <a:rPr lang="en-US" dirty="0"/>
              <a:t>In the first version Chetty et al. had 376,000 observations for 28 year-olds and they deemed this number sufficient for their calculations.  But the 28 year-olds of the first version are the 29 year-olds of the second version. (The subjects in the second version are the same individuals as in the first, but because they are a year older,  there is an additional year of data about their incomes.) In the first version that number was deemed sufficiently large.  How is it that the same number become insufficient in the second version?  If the result for 29 year-olds was statistically insignificant, and these are the same subjects they had in their previous sample, </a:t>
            </a:r>
            <a:r>
              <a:rPr lang="en-US" b="1" dirty="0">
                <a:solidFill>
                  <a:srgbClr val="FF0000"/>
                </a:solidFill>
              </a:rPr>
              <a:t>this is a very important result of this study</a:t>
            </a:r>
            <a:r>
              <a:rPr lang="en-US" dirty="0"/>
              <a:t>, and to not discuss it in order “save space” is scientifically unacceptable.</a:t>
            </a:r>
          </a:p>
          <a:p>
            <a:endParaRPr lang="en-US" dirty="0"/>
          </a:p>
          <a:p>
            <a:r>
              <a:rPr lang="en-US" dirty="0"/>
              <a:t>In the latest version Chetty et al. had 61,639 observations for 31 year olds (who were 30 year-olds in the first version).  The results for this age group should have been </a:t>
            </a:r>
            <a:r>
              <a:rPr lang="en-US" dirty="0" smtClean="0"/>
              <a:t>reported as </a:t>
            </a:r>
            <a:r>
              <a:rPr lang="en-US" dirty="0"/>
              <a:t>well.</a:t>
            </a:r>
          </a:p>
        </p:txBody>
      </p:sp>
      <p:sp>
        <p:nvSpPr>
          <p:cNvPr id="4" name="Slide Number Placeholder 3"/>
          <p:cNvSpPr>
            <a:spLocks noGrp="1"/>
          </p:cNvSpPr>
          <p:nvPr>
            <p:ph type="sldNum" sz="quarter" idx="12"/>
          </p:nvPr>
        </p:nvSpPr>
        <p:spPr/>
        <p:txBody>
          <a:bodyPr/>
          <a:lstStyle/>
          <a:p>
            <a:fld id="{9A8E65BC-B085-DC41-9093-8F01F478560B}" type="slidenum">
              <a:rPr lang="en-US" smtClean="0"/>
              <a:t>8</a:t>
            </a:fld>
            <a:endParaRPr lang="en-US"/>
          </a:p>
        </p:txBody>
      </p:sp>
    </p:spTree>
    <p:extLst>
      <p:ext uri="{BB962C8B-B14F-4D97-AF65-F5344CB8AC3E}">
        <p14:creationId xmlns:p14="http://schemas.microsoft.com/office/powerpoint/2010/main" val="4092938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Observations Are Sufficient?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Chetty et al. had a sample of 61,639 observations for 30 year-olds in their first version, and the result of their research was  that the hypothesis that Teacher Value-Added does not affect income, could not be rejected.  They then proceeded to ignore this result, arguing that the sample was too small.  My own calculation yielded that the sample was sufficient, but Chetty et al. responded that my calculation was wrong.  Perhaps.  But nowhere do they provide their own calculation.</a:t>
            </a:r>
          </a:p>
          <a:p>
            <a:pPr marL="0" indent="0">
              <a:buNone/>
            </a:pPr>
            <a:endParaRPr lang="en-US" dirty="0"/>
          </a:p>
        </p:txBody>
      </p:sp>
      <p:sp>
        <p:nvSpPr>
          <p:cNvPr id="4" name="Slide Number Placeholder 3"/>
          <p:cNvSpPr>
            <a:spLocks noGrp="1"/>
          </p:cNvSpPr>
          <p:nvPr>
            <p:ph type="sldNum" sz="quarter" idx="12"/>
          </p:nvPr>
        </p:nvSpPr>
        <p:spPr/>
        <p:txBody>
          <a:bodyPr/>
          <a:lstStyle/>
          <a:p>
            <a:fld id="{9A8E65BC-B085-DC41-9093-8F01F478560B}" type="slidenum">
              <a:rPr lang="en-US" smtClean="0"/>
              <a:t>9</a:t>
            </a:fld>
            <a:endParaRPr lang="en-US" dirty="0"/>
          </a:p>
        </p:txBody>
      </p:sp>
    </p:spTree>
    <p:extLst>
      <p:ext uri="{BB962C8B-B14F-4D97-AF65-F5344CB8AC3E}">
        <p14:creationId xmlns:p14="http://schemas.microsoft.com/office/powerpoint/2010/main" val="3439173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12625</TotalTime>
  <Words>4426</Words>
  <Application>Microsoft Macintosh PowerPoint</Application>
  <PresentationFormat>On-screen Show (4:3)</PresentationFormat>
  <Paragraphs>315</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Teacher Value-Added and Chetty and Kane’s Testimonies in the Vergara  Trial  Biased Science, Camouflaged Results  Moshe Adler Columbia University and the Harry Van Arsdale Jr. Center for Labor Studies  </vt:lpstr>
      <vt:lpstr>PowerPoint Presentation</vt:lpstr>
      <vt:lpstr> What Is Teacher Value-Added?</vt:lpstr>
      <vt:lpstr>Why Is Teacher Value-Added Important?</vt:lpstr>
      <vt:lpstr>Part I:  Key Question</vt:lpstr>
      <vt:lpstr>Chetty et al.:</vt:lpstr>
      <vt:lpstr>Chetty et al. Ignore Three Results That Contradict Their Claim</vt:lpstr>
      <vt:lpstr>Ignored Results (cont.)</vt:lpstr>
      <vt:lpstr>How Many Observations Are Sufficient? </vt:lpstr>
      <vt:lpstr>Number of Observations (cont.)</vt:lpstr>
      <vt:lpstr>If Ages 29-31 Had Been Included in Figure 2b</vt:lpstr>
      <vt:lpstr>1.34% of What?</vt:lpstr>
      <vt:lpstr> The 1.34% increase at Age 28 DOES NOT Hold Over a Lifetime Even in Chetty et al.’s Own Data Set </vt:lpstr>
      <vt:lpstr>Selecting Data That Yields the Desired Result</vt:lpstr>
      <vt:lpstr>The Inclusion of Non-Filers Biases the Calculations</vt:lpstr>
      <vt:lpstr>Non-Filers (cont.)</vt:lpstr>
      <vt:lpstr>“Capping” High Earners</vt:lpstr>
      <vt:lpstr>An Example of How Such Data Manipulations Can Lead to:  Higher Teacher VA = Higher Income  Even if the opposite is the case</vt:lpstr>
      <vt:lpstr>When Only Employed Workers Are Included,  Higher Teacher VA (TVA)  Decreases Income</vt:lpstr>
      <vt:lpstr>Add Non-Filers Result is ‘Better,’ but TVA Still Decreases Income</vt:lpstr>
      <vt:lpstr>Keep Non-Filers, Remove Outliers:  Result ‘Even Better,’ But Still ‘Not Good,’ Income Unaffected by TVA</vt:lpstr>
      <vt:lpstr>Keep Outliers, But Cap Them:  Voilà </vt:lpstr>
      <vt:lpstr>What Does a 1 SD Increase in  Teacher Value-Added Mean?</vt:lpstr>
      <vt:lpstr>California CST, 2006, Range of Scale Score 150-600</vt:lpstr>
      <vt:lpstr>California CST, 2006, Range of Scale Score 150-600</vt:lpstr>
      <vt:lpstr>Let’s Call a Percentage a Percentage</vt:lpstr>
      <vt:lpstr>Fade-Out </vt:lpstr>
      <vt:lpstr>Fade-Out 1: Inflating the results ten times</vt:lpstr>
      <vt:lpstr>Inflating the Results</vt:lpstr>
      <vt:lpstr>Letter from Chetty et al. Co-Author Jonah Rockoff</vt:lpstr>
      <vt:lpstr>Question of Substance, Not Terminology</vt:lpstr>
      <vt:lpstr>Fade-Out 2:  A Misleading Reassurance</vt:lpstr>
      <vt:lpstr>Fade-Out (cont.)</vt:lpstr>
      <vt:lpstr>Part II: Common Problems in Chetty et al. and Kane’s Vergara Opinion</vt:lpstr>
      <vt:lpstr>Unit</vt:lpstr>
      <vt:lpstr>Kane’s Vergara Opinion Based on MET Findings for State Tests</vt:lpstr>
      <vt:lpstr>These Results Are Not Stable Across Tests and Therefore Teacher Value-Added Does Not Measure Teacher Quality</vt:lpstr>
      <vt:lpstr>Instability (cont.)</vt:lpstr>
      <vt:lpstr>TVA’s Are Not Stable for the Same Teacher Across Years; Therefore They Don’t Measure Teacher Quality  </vt:lpstr>
      <vt:lpstr>Good Fit?  Bad Fit? (Chetty et al., paper 1)</vt:lpstr>
      <vt:lpstr>Kane’s Vergara Testimony</vt:lpstr>
      <vt:lpstr>“Goodness of Fit”</vt:lpstr>
      <vt:lpstr>From Kane’s Vergara Testimony Exercise: Convert to Points  (Answer in the next slide)</vt:lpstr>
      <vt:lpstr>Answer</vt:lpstr>
      <vt:lpstr>Minority Loss in Points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Question</dc:title>
  <dc:creator>Lily Adler</dc:creator>
  <cp:lastModifiedBy>Lily Adler</cp:lastModifiedBy>
  <cp:revision>158</cp:revision>
  <dcterms:created xsi:type="dcterms:W3CDTF">2014-09-15T22:02:58Z</dcterms:created>
  <dcterms:modified xsi:type="dcterms:W3CDTF">2015-09-07T20:21:10Z</dcterms:modified>
</cp:coreProperties>
</file>