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274" r:id="rId4"/>
    <p:sldId id="265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5" r:id="rId15"/>
    <p:sldId id="27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" initials="B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5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5" autoAdjust="0"/>
  </p:normalViewPr>
  <p:slideViewPr>
    <p:cSldViewPr>
      <p:cViewPr>
        <p:scale>
          <a:sx n="100" d="100"/>
          <a:sy n="100" d="100"/>
        </p:scale>
        <p:origin x="-5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310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001609E7-A13E-4B65-AF9C-3A8FDDD0E80F}" type="datetimeFigureOut">
              <a:rPr lang="en-US" smtClean="0"/>
              <a:t>4/18/14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5D03CD30-1D07-4B06-8EA1-F730A0460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63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D89E9B2B-DC92-4FB0-B65A-AB0C4C0C4733}" type="datetimeFigureOut">
              <a:rPr lang="en-US" smtClean="0"/>
              <a:t>4/18/14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16500"/>
            <a:ext cx="5607691" cy="4183222"/>
          </a:xfrm>
          <a:prstGeom prst="rect">
            <a:avLst/>
          </a:prstGeom>
        </p:spPr>
        <p:txBody>
          <a:bodyPr vert="horz" lIns="90690" tIns="45345" rIns="90690" bIns="4534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C4D29C0-8833-4680-83E8-7B1BD1F18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0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D29C0-8833-4680-83E8-7B1BD1F18A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6576" y="4876800"/>
            <a:ext cx="2249424" cy="1889760"/>
          </a:xfrm>
          <a:prstGeom prst="rect">
            <a:avLst/>
          </a:prstGeom>
          <a:solidFill>
            <a:srgbClr val="DAE5CD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876800"/>
            <a:ext cx="6784848" cy="1880616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19050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6705600" cy="1401837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CCDC3A-C88C-451F-ACB8-2BF259EFBF2C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181600"/>
            <a:ext cx="1971675" cy="126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4CCDC3A-C88C-451F-ACB8-2BF259EFB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4CCDC3A-C88C-451F-ACB8-2BF259EFBF2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CCDC3A-C88C-451F-ACB8-2BF259EFB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CCDC3A-C88C-451F-ACB8-2BF259EFBF2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4CCDC3A-C88C-451F-ACB8-2BF259EFBF2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502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4CCDC3A-C88C-451F-ACB8-2BF259EFBF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  <p:sldLayoutId id="2147483704" r:id="rId6"/>
    <p:sldLayoutId id="2147483705" r:id="rId7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emf"/><Relationship Id="rId3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362200"/>
            <a:ext cx="8610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Measuring College Value-Added: </a:t>
            </a:r>
            <a:r>
              <a:rPr lang="en-US" dirty="0" smtClean="0"/>
              <a:t>A </a:t>
            </a:r>
            <a:r>
              <a:rPr lang="en-US" dirty="0"/>
              <a:t>Delicate Instrument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800600"/>
            <a:ext cx="6705600" cy="1981200"/>
          </a:xfrm>
        </p:spPr>
        <p:txBody>
          <a:bodyPr numCol="2">
            <a:noAutofit/>
          </a:bodyPr>
          <a:lstStyle/>
          <a:p>
            <a:pPr algn="ctr">
              <a:spcBef>
                <a:spcPts val="1200"/>
              </a:spcBef>
            </a:pPr>
            <a:r>
              <a:rPr lang="en-US" sz="2200" dirty="0" smtClean="0"/>
              <a:t>Richard J. Shavelson </a:t>
            </a:r>
          </a:p>
          <a:p>
            <a:pPr algn="ctr"/>
            <a:r>
              <a:rPr lang="en-US" sz="2200" dirty="0" smtClean="0"/>
              <a:t>SK Partners &amp; </a:t>
            </a:r>
          </a:p>
          <a:p>
            <a:pPr algn="ctr"/>
            <a:r>
              <a:rPr lang="en-US" sz="2200" dirty="0" smtClean="0"/>
              <a:t>Stanford University</a:t>
            </a:r>
          </a:p>
          <a:p>
            <a:pPr algn="ctr"/>
            <a:endParaRPr lang="en-US" sz="600" dirty="0" smtClean="0"/>
          </a:p>
          <a:p>
            <a:pPr algn="ctr"/>
            <a:r>
              <a:rPr lang="en-US" sz="2200" dirty="0" smtClean="0"/>
              <a:t>AERA</a:t>
            </a:r>
          </a:p>
          <a:p>
            <a:pPr algn="ctr"/>
            <a:r>
              <a:rPr lang="en-US" sz="2200" dirty="0" smtClean="0"/>
              <a:t>Ben Domingue</a:t>
            </a:r>
          </a:p>
          <a:p>
            <a:pPr algn="ctr"/>
            <a:r>
              <a:rPr lang="en-US" sz="2200" dirty="0" smtClean="0"/>
              <a:t>University </a:t>
            </a:r>
            <a:r>
              <a:rPr lang="en-US" sz="2200" dirty="0"/>
              <a:t>of </a:t>
            </a:r>
            <a:r>
              <a:rPr lang="en-US" sz="2200" dirty="0" smtClean="0"/>
              <a:t>Colorado</a:t>
            </a:r>
          </a:p>
          <a:p>
            <a:pPr algn="ctr"/>
            <a:r>
              <a:rPr lang="en-US" sz="2200" dirty="0" smtClean="0"/>
              <a:t>Boulder</a:t>
            </a:r>
          </a:p>
          <a:p>
            <a:pPr algn="ctr"/>
            <a:endParaRPr lang="en-US" sz="600" dirty="0"/>
          </a:p>
          <a:p>
            <a:pPr algn="ctr"/>
            <a:r>
              <a:rPr lang="en-US" sz="2200" dirty="0" smtClean="0"/>
              <a:t>2014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All This Worrying Matter: Colombia Data!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Yes!</a:t>
            </a:r>
          </a:p>
          <a:p>
            <a:r>
              <a:rPr lang="en-US" dirty="0" smtClean="0"/>
              <a:t>Data (&gt;64,000 students, 168 IHEs and 19 Reference Groups such as engineering, law and education)  from Colombia’s unique college assessment system</a:t>
            </a:r>
          </a:p>
          <a:p>
            <a:pPr lvl="1"/>
            <a:r>
              <a:rPr lang="en-US" dirty="0" smtClean="0"/>
              <a:t>All high school seniors take college entrance exam: SABER 11—language</a:t>
            </a:r>
            <a:r>
              <a:rPr lang="en-US" dirty="0"/>
              <a:t>, math, chemistry, and social </a:t>
            </a:r>
            <a:r>
              <a:rPr lang="en-US" dirty="0" smtClean="0"/>
              <a:t>sciences)</a:t>
            </a:r>
          </a:p>
          <a:p>
            <a:pPr lvl="1"/>
            <a:r>
              <a:rPr lang="en-US" dirty="0" smtClean="0"/>
              <a:t>All college graduates take exit exam: SABER PRO—quantitative reasoning (QR), critical reading (CR), writing, and English plus subject-specific exams</a:t>
            </a:r>
          </a:p>
          <a:p>
            <a:r>
              <a:rPr lang="en-US" dirty="0" smtClean="0"/>
              <a:t>Focus on generic skills of QR and CR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CCDC3A-C88C-451F-ACB8-2BF259EFBF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4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Value-added Models Estimated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2-level hierarchical mixed effects model</a:t>
            </a:r>
          </a:p>
          <a:p>
            <a:pPr lvl="1"/>
            <a:r>
              <a:rPr lang="en-US" dirty="0" smtClean="0"/>
              <a:t>1. Student within reference group</a:t>
            </a:r>
          </a:p>
          <a:p>
            <a:pPr lvl="1"/>
            <a:r>
              <a:rPr lang="en-US" dirty="0" smtClean="0"/>
              <a:t>2. Reference group</a:t>
            </a:r>
          </a:p>
          <a:p>
            <a:r>
              <a:rPr lang="en-US" dirty="0" smtClean="0"/>
              <a:t>Covariates:</a:t>
            </a:r>
          </a:p>
          <a:p>
            <a:pPr lvl="1"/>
            <a:r>
              <a:rPr lang="en-US" dirty="0" smtClean="0"/>
              <a:t>Individual level</a:t>
            </a:r>
          </a:p>
          <a:p>
            <a:pPr lvl="2"/>
            <a:r>
              <a:rPr lang="en-US" dirty="0" smtClean="0"/>
              <a:t>SABER 11 vector of 4 scores due to reliability issues</a:t>
            </a:r>
          </a:p>
          <a:p>
            <a:pPr lvl="2"/>
            <a:r>
              <a:rPr lang="en-US" dirty="0" smtClean="0"/>
              <a:t>SES (INES)</a:t>
            </a:r>
          </a:p>
          <a:p>
            <a:pPr lvl="1"/>
            <a:r>
              <a:rPr lang="en-US" dirty="0" smtClean="0"/>
              <a:t>Reference Group level</a:t>
            </a:r>
          </a:p>
          <a:p>
            <a:pPr lvl="2"/>
            <a:r>
              <a:rPr lang="en-US" dirty="0" smtClean="0"/>
              <a:t>Mean SABER 11 </a:t>
            </a:r>
            <a:r>
              <a:rPr lang="en-US" i="1" dirty="0" smtClean="0"/>
              <a:t>or</a:t>
            </a:r>
          </a:p>
          <a:p>
            <a:pPr lvl="2"/>
            <a:r>
              <a:rPr lang="en-US" dirty="0" smtClean="0"/>
              <a:t>Mean INSE</a:t>
            </a:r>
          </a:p>
          <a:p>
            <a:pPr lvl="2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44901" y="1752600"/>
            <a:ext cx="3886200" cy="45720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Model 1: No context effect—i.e., no mean SABER 11 or INSE</a:t>
            </a:r>
          </a:p>
          <a:p>
            <a:endParaRPr lang="en-US" dirty="0" smtClean="0"/>
          </a:p>
          <a:p>
            <a:r>
              <a:rPr lang="en-US" dirty="0" smtClean="0"/>
              <a:t>Model 2: Context with mean INSE</a:t>
            </a:r>
          </a:p>
          <a:p>
            <a:endParaRPr lang="en-US" dirty="0" smtClean="0"/>
          </a:p>
          <a:p>
            <a:r>
              <a:rPr lang="en-US" dirty="0" smtClean="0"/>
              <a:t>Model 3: Context with mean SABER 11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05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Bearing On Assumptions &amp;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Sorting </a:t>
            </a:r>
            <a:r>
              <a:rPr lang="en-US" sz="2000" dirty="0" smtClean="0"/>
              <a:t>or manipulability assumption (ICCs </a:t>
            </a:r>
            <a:r>
              <a:rPr lang="en-US" sz="2000" dirty="0"/>
              <a:t>for models that include only a random intercept at the grouping </a:t>
            </a:r>
            <a:r>
              <a:rPr lang="en-US" sz="2000" dirty="0" smtClean="0"/>
              <a:t>shown)</a:t>
            </a:r>
          </a:p>
          <a:p>
            <a:endParaRPr lang="en-US" sz="2000" dirty="0"/>
          </a:p>
          <a:p>
            <a:r>
              <a:rPr lang="en-US" sz="2000" dirty="0" smtClean="0"/>
              <a:t>Context effects (Fig. A—32 RGs with adequate Ns)</a:t>
            </a:r>
          </a:p>
          <a:p>
            <a:r>
              <a:rPr lang="en-US" sz="2000" dirty="0" smtClean="0"/>
              <a:t>Strong </a:t>
            </a:r>
            <a:r>
              <a:rPr lang="en-US" sz="2000" dirty="0"/>
              <a:t>Ignorable Treatment </a:t>
            </a:r>
            <a:r>
              <a:rPr lang="en-US" sz="2000" dirty="0" smtClean="0"/>
              <a:t>Assignment assumption (Figs. B—SABER 11 and C—SABER PRO)</a:t>
            </a:r>
          </a:p>
          <a:p>
            <a:r>
              <a:rPr lang="en-US" sz="2000" dirty="0" smtClean="0"/>
              <a:t>Effects vary by model (ICCs in Fig. D)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12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00200"/>
            <a:ext cx="3886200" cy="1217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46167"/>
            <a:ext cx="4360876" cy="267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942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 Measures—Delicate Instruments!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Impact on Engineering Schools</a:t>
            </a:r>
          </a:p>
          <a:p>
            <a:pPr lvl="1"/>
            <a:r>
              <a:rPr lang="en-US" sz="2800" dirty="0" smtClean="0"/>
              <a:t>Black dot: “High Quality Intake” School</a:t>
            </a:r>
          </a:p>
          <a:p>
            <a:pPr lvl="1"/>
            <a:r>
              <a:rPr lang="en-US" sz="2800" dirty="0" smtClean="0"/>
              <a:t>Gray dot: “Average Quality Intake” School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50" y="1931988"/>
            <a:ext cx="38862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75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Generalizations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49636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SABER PRO Subject Exams in Law and Education</a:t>
            </a:r>
          </a:p>
          <a:p>
            <a:pPr lvl="1"/>
            <a:r>
              <a:rPr lang="en-US" dirty="0" smtClean="0"/>
              <a:t>VA estimates not sensitive to variation in Generic  v. subject-specific outcome measured</a:t>
            </a:r>
          </a:p>
          <a:p>
            <a:pPr marL="759143" lvl="1" indent="-347663"/>
            <a:r>
              <a:rPr lang="en-US" dirty="0" smtClean="0"/>
              <a:t>Greater college differences (ICCs) with subject-specific outcomes than with generic outcomes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AHELO Generic Skills Assessment</a:t>
            </a:r>
          </a:p>
          <a:p>
            <a:pPr marL="573088" lvl="1" indent="-273050"/>
            <a:r>
              <a:rPr lang="en-US" dirty="0" smtClean="0"/>
              <a:t>VA estimates with AHELO equivalent to those found with SABER PRO tests</a:t>
            </a:r>
          </a:p>
          <a:p>
            <a:pPr marL="573088" lvl="1" indent="-273050"/>
            <a:r>
              <a:rPr lang="en-US" dirty="0" smtClean="0"/>
              <a:t>Smaller college differences (ICCs) on AHELO generic skills outcomes than on SABER PRO outcomes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37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514600"/>
            <a:ext cx="8153400" cy="9906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72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 To Measure Value Added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Increasing costs, stop-outs/dropouts, student and institutional diversity, and internationalization of higher education lead to questions of quality</a:t>
            </a:r>
          </a:p>
          <a:p>
            <a:pPr lvl="1"/>
            <a:r>
              <a:rPr lang="en-US" dirty="0" smtClean="0"/>
              <a:t>Nationally (U.S.)—best reflected in Spellings Commission report and the Voluntary System of Accountability’s response to increase transparency and measure value added to learning</a:t>
            </a:r>
          </a:p>
          <a:p>
            <a:pPr lvl="1"/>
            <a:r>
              <a:rPr lang="en-US" dirty="0" smtClean="0"/>
              <a:t>Internationally (OECD)—Assessment of Higher Education Learning Outcomes (AHELO) and its desire to, at some point if continued, measure value added internationally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Reluctance To </a:t>
            </a:r>
            <a:r>
              <a:rPr lang="en-US" dirty="0"/>
              <a:t>Measure Value Added</a:t>
            </a: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“We don’t really know how to measure outcomes”—Stanford President Emeritus, Gerhard Casper (2014) </a:t>
            </a:r>
          </a:p>
          <a:p>
            <a:r>
              <a:rPr lang="en-US" smtClean="0"/>
              <a:t>Multiple conceptual and statistical issues involved in measuring value added in </a:t>
            </a:r>
            <a:r>
              <a:rPr lang="en-US" i="1" smtClean="0"/>
              <a:t>higher education</a:t>
            </a:r>
          </a:p>
          <a:p>
            <a:r>
              <a:rPr lang="en-US" smtClean="0"/>
              <a:t>Problems of measuring learning outcomes and value added exacerbated in international comparisons (language, institutional variation, outcomes sought, etc.)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96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2775" y="100012"/>
            <a:ext cx="8153400" cy="11191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Increasing Global </a:t>
            </a:r>
            <a:r>
              <a:rPr lang="en-US" dirty="0"/>
              <a:t>F</a:t>
            </a:r>
            <a:r>
              <a:rPr lang="en-US" dirty="0" smtClean="0"/>
              <a:t>ocus </a:t>
            </a:r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/>
              <a:t>H</a:t>
            </a:r>
            <a:r>
              <a:rPr lang="en-US" dirty="0" smtClean="0"/>
              <a:t>igher Education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0" y="1828800"/>
            <a:ext cx="8153400" cy="4419600"/>
          </a:xfrm>
          <a:prstGeom prst="rect">
            <a:avLst/>
          </a:prstGeom>
        </p:spPr>
        <p:txBody>
          <a:bodyPr/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</a:pPr>
            <a:r>
              <a:rPr lang="en-US" sz="3200" smtClean="0"/>
              <a:t>How does education quality vary across colleges and their academic programs? </a:t>
            </a:r>
          </a:p>
          <a:p>
            <a:pPr marL="457200" indent="-457200">
              <a:spcBef>
                <a:spcPts val="1200"/>
              </a:spcBef>
            </a:pPr>
            <a:r>
              <a:rPr lang="en-US" sz="3200" smtClean="0"/>
              <a:t>How do learning outcomes vary across student sub-populations?</a:t>
            </a:r>
          </a:p>
          <a:p>
            <a:pPr marL="457200" indent="-457200">
              <a:spcBef>
                <a:spcPts val="1200"/>
              </a:spcBef>
            </a:pPr>
            <a:r>
              <a:rPr lang="en-US" sz="3200" smtClean="0"/>
              <a:t>Is education quality related to cost? student attrition?</a:t>
            </a:r>
          </a:p>
          <a:p>
            <a:pPr marL="0" indent="0" algn="r">
              <a:buFont typeface="Wingdings"/>
              <a:buNone/>
            </a:pPr>
            <a:endParaRPr lang="en-US" sz="3200" i="1" smtClean="0"/>
          </a:p>
          <a:p>
            <a:pPr marL="0" indent="0" algn="r">
              <a:buFont typeface="Wingdings"/>
              <a:buNone/>
            </a:pPr>
            <a:r>
              <a:rPr lang="en-US" sz="2000" i="1" smtClean="0"/>
              <a:t>AHELO-VAM Working Group (2013)</a:t>
            </a:r>
            <a:endParaRPr lang="en-US" sz="2000" i="1" dirty="0" smtClean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224DAE5D-9EC5-4C02-9091-3EB496DA7724}" type="slidenum">
              <a:rPr lang="en-US" sz="1400" b="1">
                <a:solidFill>
                  <a:srgbClr val="FFFFFF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400" b="1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9208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Identify conceptual issues associated with measuring value added in higher education</a:t>
            </a:r>
          </a:p>
          <a:p>
            <a:endParaRPr lang="en-US" dirty="0" smtClean="0"/>
          </a:p>
          <a:p>
            <a:r>
              <a:rPr lang="en-US" dirty="0" smtClean="0"/>
              <a:t>Identify statistical modeling decisions involved in measuring value added</a:t>
            </a:r>
          </a:p>
          <a:p>
            <a:endParaRPr lang="en-US" dirty="0" smtClean="0"/>
          </a:p>
          <a:p>
            <a:r>
              <a:rPr lang="en-US" dirty="0" smtClean="0"/>
              <a:t>Provide empirical evidence of these issues using data from Colombia’s:</a:t>
            </a:r>
          </a:p>
          <a:p>
            <a:pPr lvl="1"/>
            <a:r>
              <a:rPr lang="en-US" dirty="0" smtClean="0"/>
              <a:t>Mandatory college leaving exams and </a:t>
            </a:r>
          </a:p>
          <a:p>
            <a:pPr lvl="1"/>
            <a:r>
              <a:rPr lang="en-US" dirty="0" smtClean="0"/>
              <a:t>AHELO generic skills assessment</a:t>
            </a:r>
            <a:endParaRPr lang="en-US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CCDC3A-C88C-451F-ACB8-2BF259EFBF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76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Added Defined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38862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Value added refers to a statistical estimate (“measure”) of the addition that colleges “add” to students’ learning once prior existing differences among students in different institutions have been accounted for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00200"/>
            <a:ext cx="3930650" cy="1450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912" y="3352800"/>
            <a:ext cx="4024088" cy="1440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910" y="5105400"/>
            <a:ext cx="4024089" cy="1591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0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Key Assumptions Underlying Value-Added Measurement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1752600"/>
            <a:ext cx="3886200" cy="4572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Value-added measures attempt to provide causal estimates of the effect of colleges on student learning; they fall short</a:t>
            </a:r>
          </a:p>
          <a:p>
            <a:r>
              <a:rPr lang="en-US" sz="2400" dirty="0" smtClean="0"/>
              <a:t>Assumptions for drawing causal inferences from observational data are well known (e.g., Holland, 1986; Reardon &amp; </a:t>
            </a:r>
            <a:r>
              <a:rPr lang="en-US" sz="2400" dirty="0" err="1" smtClean="0"/>
              <a:t>Raudenbush</a:t>
            </a:r>
            <a:r>
              <a:rPr lang="en-US" sz="2400" dirty="0" smtClean="0"/>
              <a:t>, 2009)</a:t>
            </a:r>
          </a:p>
          <a:p>
            <a:pPr lvl="1"/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114800" y="1589566"/>
            <a:ext cx="4876799" cy="5192234"/>
          </a:xfrm>
        </p:spPr>
        <p:txBody>
          <a:bodyPr>
            <a:noAutofit/>
          </a:bodyPr>
          <a:lstStyle/>
          <a:p>
            <a:pPr lvl="0"/>
            <a:r>
              <a:rPr lang="en-US" sz="1800" i="1" dirty="0" smtClean="0"/>
              <a:t>Manipulability</a:t>
            </a:r>
            <a:r>
              <a:rPr lang="en-US" sz="1800" dirty="0"/>
              <a:t>: Students could theoretically be exposed to any </a:t>
            </a:r>
            <a:r>
              <a:rPr lang="en-US" sz="1800" dirty="0" smtClean="0"/>
              <a:t>treatment (i.e., go to any college).</a:t>
            </a:r>
            <a:endParaRPr lang="en-US" sz="1800" dirty="0"/>
          </a:p>
          <a:p>
            <a:pPr lvl="0"/>
            <a:r>
              <a:rPr lang="en-US" sz="1800" i="1" dirty="0"/>
              <a:t>No interference between units</a:t>
            </a:r>
            <a:r>
              <a:rPr lang="en-US" sz="1800" dirty="0"/>
              <a:t>: A student’s outcome depends only upon his or her assignment to a given </a:t>
            </a:r>
            <a:r>
              <a:rPr lang="en-US" sz="1800" dirty="0" smtClean="0"/>
              <a:t>treatment</a:t>
            </a:r>
            <a:r>
              <a:rPr lang="en-US" sz="1800" dirty="0"/>
              <a:t> </a:t>
            </a:r>
            <a:r>
              <a:rPr lang="en-US" sz="1800" dirty="0" smtClean="0"/>
              <a:t>(e.g., no peer effects).</a:t>
            </a:r>
            <a:endParaRPr lang="en-US" sz="1800" dirty="0"/>
          </a:p>
          <a:p>
            <a:pPr lvl="0"/>
            <a:r>
              <a:rPr lang="en-US" sz="1800" i="1" dirty="0"/>
              <a:t>The metric assumption</a:t>
            </a:r>
            <a:r>
              <a:rPr lang="en-US" sz="1800" dirty="0"/>
              <a:t>: Test score outcomes are on an interval scale.</a:t>
            </a:r>
          </a:p>
          <a:p>
            <a:pPr lvl="0"/>
            <a:r>
              <a:rPr lang="en-US" sz="1800" i="1" dirty="0"/>
              <a:t>Homogeneity</a:t>
            </a:r>
            <a:r>
              <a:rPr lang="en-US" sz="1800" dirty="0"/>
              <a:t>: The causal effect does not vary as a function of a student characteristic.</a:t>
            </a:r>
          </a:p>
          <a:p>
            <a:pPr lvl="0"/>
            <a:r>
              <a:rPr lang="en-US" sz="1800" i="1" dirty="0"/>
              <a:t>Strongly ignorable treatment</a:t>
            </a:r>
            <a:r>
              <a:rPr lang="en-US" sz="1800" dirty="0"/>
              <a:t>: Assignment to treatment is essentially random after conditioning on control variables.</a:t>
            </a:r>
          </a:p>
          <a:p>
            <a:pPr lvl="0"/>
            <a:r>
              <a:rPr lang="en-US" sz="1800" i="1" dirty="0"/>
              <a:t>Functional form</a:t>
            </a:r>
            <a:r>
              <a:rPr lang="en-US" sz="1800" dirty="0"/>
              <a:t>: The functional form </a:t>
            </a:r>
            <a:r>
              <a:rPr lang="en-US" sz="1800" dirty="0" smtClean="0"/>
              <a:t>(typically linear) used </a:t>
            </a:r>
            <a:r>
              <a:rPr lang="en-US" sz="1800" dirty="0"/>
              <a:t>to control for student characteristics is the correct one.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Key </a:t>
            </a:r>
            <a:r>
              <a:rPr lang="en-US" dirty="0" smtClean="0"/>
              <a:t>Decisions Underlying Value-Added </a:t>
            </a:r>
            <a:r>
              <a:rPr lang="en-US" dirty="0"/>
              <a:t>Measurement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is the treatment &amp; compared to what?</a:t>
            </a:r>
          </a:p>
          <a:p>
            <a:pPr lvl="1"/>
            <a:r>
              <a:rPr lang="en-US" dirty="0"/>
              <a:t>If college A is the treatment what is the control or comparison?</a:t>
            </a:r>
          </a:p>
          <a:p>
            <a:pPr lvl="1"/>
            <a:r>
              <a:rPr lang="en-US" dirty="0"/>
              <a:t>What is the duration of treatment (e.g., 3, 4, 5, 6, + years?)</a:t>
            </a:r>
          </a:p>
          <a:p>
            <a:pPr lvl="1"/>
            <a:r>
              <a:rPr lang="en-US" dirty="0"/>
              <a:t>What treatment are we interested in?</a:t>
            </a:r>
          </a:p>
          <a:p>
            <a:pPr lvl="2"/>
            <a:r>
              <a:rPr lang="en-US"/>
              <a:t>Teaching-learning </a:t>
            </a:r>
            <a:r>
              <a:rPr lang="en-US" smtClean="0"/>
              <a:t>without adjusting </a:t>
            </a:r>
            <a:r>
              <a:rPr lang="en-US" dirty="0"/>
              <a:t>for </a:t>
            </a:r>
            <a:r>
              <a:rPr lang="en-US" i="1" dirty="0"/>
              <a:t>context effects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Teaching-learning with peer context?</a:t>
            </a:r>
          </a:p>
          <a:p>
            <a:r>
              <a:rPr lang="en-US" dirty="0" smtClean="0"/>
              <a:t>What is the unit of comparison?</a:t>
            </a:r>
          </a:p>
          <a:p>
            <a:pPr lvl="1"/>
            <a:r>
              <a:rPr lang="en-US" dirty="0" smtClean="0"/>
              <a:t>Institution or college or major (assume same treatment for all)?</a:t>
            </a:r>
          </a:p>
          <a:p>
            <a:pPr lvl="1"/>
            <a:r>
              <a:rPr lang="en-US" dirty="0" smtClean="0"/>
              <a:t>Practical tradeoff between treatment-definition precision and adequate sample size for estimation</a:t>
            </a:r>
          </a:p>
          <a:p>
            <a:pPr lvl="1"/>
            <a:r>
              <a:rPr lang="en-US" dirty="0" smtClean="0"/>
              <a:t>Students change majors/colleges—what treatment are effects being attributed to?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fld id="{54CCDC3A-C88C-451F-ACB8-2BF259EFBF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7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620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Key Decisions Underlying Value Added </a:t>
            </a:r>
            <a:r>
              <a:rPr lang="en-US" dirty="0" smtClean="0"/>
              <a:t>Measurement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What should be measured as outcomes?</a:t>
            </a:r>
          </a:p>
          <a:p>
            <a:pPr lvl="1"/>
            <a:r>
              <a:rPr lang="en-US" dirty="0"/>
              <a:t>Generic skills (e.g., critical thinking, problem solving) generally or in a major? Subject-specific knowledge and problem solving?</a:t>
            </a:r>
          </a:p>
          <a:p>
            <a:pPr lvl="1"/>
            <a:r>
              <a:rPr lang="en-US" dirty="0"/>
              <a:t>How should it be measured? </a:t>
            </a:r>
          </a:p>
          <a:p>
            <a:pPr lvl="2"/>
            <a:r>
              <a:rPr lang="en-US" dirty="0"/>
              <a:t>Selected response (multiple choice)</a:t>
            </a:r>
          </a:p>
          <a:p>
            <a:pPr lvl="2"/>
            <a:r>
              <a:rPr lang="en-US" dirty="0"/>
              <a:t>Constructed response (argumentative essay with justification)</a:t>
            </a:r>
          </a:p>
          <a:p>
            <a:pPr lvl="2"/>
            <a:r>
              <a:rPr lang="en-US" dirty="0"/>
              <a:t>Etc.</a:t>
            </a:r>
          </a:p>
          <a:p>
            <a:pPr lvl="1"/>
            <a:r>
              <a:rPr lang="en-US" dirty="0"/>
              <a:t>How valid are measures when </a:t>
            </a:r>
            <a:r>
              <a:rPr lang="en-US" dirty="0" smtClean="0"/>
              <a:t>translated for </a:t>
            </a:r>
            <a:r>
              <a:rPr lang="en-US" dirty="0"/>
              <a:t>cross-national assessment?</a:t>
            </a:r>
          </a:p>
          <a:p>
            <a:r>
              <a:rPr lang="en-US" dirty="0" smtClean="0"/>
              <a:t>What covariates should be used to make adjustment to account for selection bias?</a:t>
            </a:r>
          </a:p>
          <a:p>
            <a:pPr lvl="1"/>
            <a:r>
              <a:rPr lang="en-US" dirty="0" smtClean="0"/>
              <a:t>Single covariate—parallel pretest scores with outcome scores</a:t>
            </a:r>
          </a:p>
          <a:p>
            <a:pPr lvl="1"/>
            <a:r>
              <a:rPr lang="en-US" dirty="0" smtClean="0"/>
              <a:t>Multiple covariates: Cognitive, affective, biographical (e.g., SES)</a:t>
            </a:r>
          </a:p>
          <a:p>
            <a:pPr lvl="1"/>
            <a:r>
              <a:rPr lang="en-US" dirty="0" smtClean="0"/>
              <a:t>Institutional Context Effects: average pretest score, average SES</a:t>
            </a:r>
          </a:p>
          <a:p>
            <a:r>
              <a:rPr lang="en-US" dirty="0" smtClean="0"/>
              <a:t>How to deal with student (ability and other) “sorting”? Choice of college to attend “not random!”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CCDC3A-C88C-451F-ACB8-2BF259EFBF2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432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ustom 1">
      <a:majorFont>
        <a:latin typeface="Tw Cen MT"/>
        <a:ea typeface=""/>
        <a:cs typeface=""/>
      </a:majorFont>
      <a:minorFont>
        <a:latin typeface="Corbe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241</TotalTime>
  <Words>1107</Words>
  <Application>Microsoft Macintosh PowerPoint</Application>
  <PresentationFormat>On-screen Show (4:3)</PresentationFormat>
  <Paragraphs>126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Measuring College Value-Added: A Delicate Instrument</vt:lpstr>
      <vt:lpstr>Motivation To Measure Value Added</vt:lpstr>
      <vt:lpstr>Reluctance To Measure Value Added</vt:lpstr>
      <vt:lpstr>Increasing Global Focus On Higher Education</vt:lpstr>
      <vt:lpstr>Purpose Of Talk</vt:lpstr>
      <vt:lpstr>Value Added Defined</vt:lpstr>
      <vt:lpstr>Some Key Assumptions Underlying Value-Added Measurement</vt:lpstr>
      <vt:lpstr>Some Key Decisions Underlying Value-Added Measurement</vt:lpstr>
      <vt:lpstr>Some Key Decisions Underlying Value Added Measurement (Cont’d.)</vt:lpstr>
      <vt:lpstr>Does All This Worrying Matter: Colombia Data!</vt:lpstr>
      <vt:lpstr>Value-added Models Estimated</vt:lpstr>
      <vt:lpstr>Results Bearing On Assumptions &amp; Decisions</vt:lpstr>
      <vt:lpstr>VA Measures—Delicate Instruments!</vt:lpstr>
      <vt:lpstr>Generalizations Of Findings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TITLE SLIDE</dc:title>
  <dc:creator>Amy</dc:creator>
  <cp:lastModifiedBy>Audrey Beardsley</cp:lastModifiedBy>
  <cp:revision>74</cp:revision>
  <cp:lastPrinted>2014-02-10T17:25:13Z</cp:lastPrinted>
  <dcterms:created xsi:type="dcterms:W3CDTF">2012-07-18T18:23:36Z</dcterms:created>
  <dcterms:modified xsi:type="dcterms:W3CDTF">2014-04-18T16:15:04Z</dcterms:modified>
</cp:coreProperties>
</file>